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69"/>
  </p:notesMasterIdLst>
  <p:handoutMasterIdLst>
    <p:handoutMasterId r:id="rId70"/>
  </p:handoutMasterIdLst>
  <p:sldIdLst>
    <p:sldId id="256" r:id="rId3"/>
    <p:sldId id="331" r:id="rId4"/>
    <p:sldId id="332" r:id="rId5"/>
    <p:sldId id="337" r:id="rId6"/>
    <p:sldId id="333" r:id="rId7"/>
    <p:sldId id="334" r:id="rId8"/>
    <p:sldId id="270" r:id="rId9"/>
    <p:sldId id="268" r:id="rId10"/>
    <p:sldId id="274" r:id="rId11"/>
    <p:sldId id="275" r:id="rId12"/>
    <p:sldId id="272" r:id="rId13"/>
    <p:sldId id="276" r:id="rId14"/>
    <p:sldId id="279" r:id="rId15"/>
    <p:sldId id="281" r:id="rId16"/>
    <p:sldId id="280" r:id="rId17"/>
    <p:sldId id="283" r:id="rId18"/>
    <p:sldId id="284" r:id="rId19"/>
    <p:sldId id="285" r:id="rId20"/>
    <p:sldId id="286" r:id="rId21"/>
    <p:sldId id="289" r:id="rId22"/>
    <p:sldId id="287" r:id="rId23"/>
    <p:sldId id="288" r:id="rId24"/>
    <p:sldId id="290" r:id="rId25"/>
    <p:sldId id="291" r:id="rId26"/>
    <p:sldId id="258" r:id="rId27"/>
    <p:sldId id="292" r:id="rId28"/>
    <p:sldId id="293" r:id="rId29"/>
    <p:sldId id="294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52" r:id="rId41"/>
    <p:sldId id="348" r:id="rId42"/>
    <p:sldId id="349" r:id="rId43"/>
    <p:sldId id="350" r:id="rId44"/>
    <p:sldId id="351" r:id="rId45"/>
    <p:sldId id="353" r:id="rId46"/>
    <p:sldId id="354" r:id="rId47"/>
    <p:sldId id="355" r:id="rId48"/>
    <p:sldId id="356" r:id="rId49"/>
    <p:sldId id="357" r:id="rId50"/>
    <p:sldId id="358" r:id="rId51"/>
    <p:sldId id="359" r:id="rId52"/>
    <p:sldId id="360" r:id="rId53"/>
    <p:sldId id="361" r:id="rId54"/>
    <p:sldId id="362" r:id="rId55"/>
    <p:sldId id="363" r:id="rId56"/>
    <p:sldId id="364" r:id="rId57"/>
    <p:sldId id="296" r:id="rId58"/>
    <p:sldId id="297" r:id="rId59"/>
    <p:sldId id="298" r:id="rId60"/>
    <p:sldId id="300" r:id="rId61"/>
    <p:sldId id="299" r:id="rId62"/>
    <p:sldId id="301" r:id="rId63"/>
    <p:sldId id="302" r:id="rId64"/>
    <p:sldId id="303" r:id="rId65"/>
    <p:sldId id="304" r:id="rId66"/>
    <p:sldId id="305" r:id="rId67"/>
    <p:sldId id="336" r:id="rId68"/>
  </p:sldIdLst>
  <p:sldSz cx="9144000" cy="6858000" type="screen4x3"/>
  <p:notesSz cx="7315200" cy="9601200"/>
  <p:custDataLst>
    <p:tags r:id="rId7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8475" autoAdjust="0"/>
  </p:normalViewPr>
  <p:slideViewPr>
    <p:cSldViewPr>
      <p:cViewPr varScale="1">
        <p:scale>
          <a:sx n="72" d="100"/>
          <a:sy n="72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BBEC716-8061-47FF-B5B1-8C586FF8310C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62CBB12-0C8F-4C9F-B22A-11AA3693D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38C4572-2DE2-4B7C-932A-488656E7A34F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4965C8E-A461-4D9A-A56F-28D900C1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47C9E6-1B56-425C-A77C-ED1674259B5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96B7A-4A2E-4940-BC79-3BF915833C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A4FA0C-AE6E-4C30-963F-0B0A6D99A4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Hats and Flowers developed the model using self-report of college students who verbalized their own thinking processes as they composed. This explains the mental processes of adult writers who have automatized handwriting/typing, spelling, word recognition. </a:t>
            </a: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D2360F-BAF3-4F4F-BD0A-FC29B7ADD3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CFE53A-5508-4DFA-884E-922D161491A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Relative vocabulary list. </a:t>
            </a: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4CBBF5-63DA-454B-90A1-4A0F5ADB47B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54B232-ECA3-4BD9-8077-A7006A42A09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Relative vocabulary list. 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8A0ADE-3033-491A-B1BF-882B5EEC616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C5A204-8B5B-46C0-B6EE-6341907DB40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Show each carrot and explain the correct sequece.</a:t>
            </a:r>
          </a:p>
          <a:p>
            <a:r>
              <a:rPr lang="en-US" smtClean="0"/>
              <a:t>Have the participants do the second sentence in their practice book. Then show the anwer.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721754-FE54-4523-ACFF-DC7E7C47BF1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FF4EAC-7BA0-4EBE-896A-20F656353AC9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B660D0-8714-4075-B5D8-7DA1894D5D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A3C996-8381-4D6D-B117-49BE1FDB3A2C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F17CFC-1C27-4F5F-9BE4-1E63C7B623A0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5BA131-10D9-4404-AC13-5BA516CBF2E3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6FC1C-2D1C-4440-9723-ABF94BB31D33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B2B78E-EBC3-49EB-BC66-05578CD44783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2B24CF-B5DE-41C2-8C29-586772B1719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017892-6B70-4D83-9454-0840DC85FC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A09917-7376-49BD-B250-8D55AC18BE6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2B3A89-8BBE-473C-BEFF-6E2B69EC770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91160B-70F1-4B53-9E94-82136D2AA63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Records what we have learned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Connects ideas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Sorts information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Determines what is important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Pursues  understanding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Attend to details and find support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Engage in personal and objective meaning at the deepest level</a:t>
            </a: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2C8731-BE61-4A6D-B847-53E4E6B4A4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0C4794-921E-46F8-9C6D-3B2065F1B99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74B265-96CC-4FFD-AA55-C1D816961A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A55B34-83EB-4396-8037-E03D8D17EC2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A4A94B-F994-4812-BCFF-23EE0CABC94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5743" tIns="47872" rIns="95743" bIns="47872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56183-7A1F-47AE-9CEC-E6E0CAFD18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5743" tIns="47872" rIns="95743" bIns="47872" numCol="1" anchor="t" anchorCtr="0" compatLnSpc="1">
            <a:prstTxWarp prst="textNoShape">
              <a:avLst/>
            </a:prstTxWarp>
          </a:bodyPr>
          <a:lstStyle/>
          <a:p>
            <a:pPr marL="119063" indent="-119063"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86D31A-D19B-48F8-B3C8-D5766D78B08C}" type="datetime8">
              <a:rPr lang="en-US"/>
              <a:pPr>
                <a:defRPr/>
              </a:pPr>
              <a:t>10/16/2012 11:16 AM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C22A2A9-2C0D-4AD1-9BAF-54040BC7FD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3245-981E-4492-9359-DA5EDA0F26B3}" type="datetime8">
              <a:rPr lang="en-US"/>
              <a:pPr>
                <a:defRPr/>
              </a:pPr>
              <a:t>10/16/2012 11:16 AM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3199-06D7-4674-A8AF-018020C3DB5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B28B-C0C7-43EC-9440-48121CE82FD2}" type="datetime8">
              <a:rPr lang="en-US"/>
              <a:pPr>
                <a:defRPr/>
              </a:pPr>
              <a:t>10/16/2012 11:16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1D19C-FECC-4227-9895-E6AC604B177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77F5-AC5F-4884-95CE-321B131ABB4A}" type="datetime8">
              <a:rPr lang="en-US"/>
              <a:pPr>
                <a:defRPr/>
              </a:pPr>
              <a:t>10/16/2012 11:16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745EDE-27ED-480B-BBDA-AA60B29260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49BB-9203-4C4B-916A-10F43642CFD3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BCCFEB-C2E0-4B09-BC9A-50ABF1DBF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8D43C8-35E5-4ADF-82B6-AEB682568C75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A62915-7ED7-453F-A783-87E453A4D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597294-D8D5-4A26-B095-68C455C8A32C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17E636-0491-467A-9F9E-39AF70F12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D3943-C3E0-4071-BFBC-286D7CB0D7D5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5BFE86A-516E-48FF-919A-048AAC061B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C95E-9608-4BC0-9F81-DB090D92A733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CAD5EA-68AE-4D57-9709-81C113F6B1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penci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2144713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F740-98B8-4027-A690-4E09882CF0FD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06DD33-D444-4B64-A655-4B99EE7897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239C40-2E04-4ACD-B901-481FDF6995F7}" type="datetime8">
              <a:rPr lang="en-US"/>
              <a:pPr>
                <a:defRPr/>
              </a:pPr>
              <a:t>10/16/2012 11:16 AM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DCB801-C117-4778-806F-14E4C25EC1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F99365-8387-4024-864E-0013CA4E45D4}" type="datetime8">
              <a:rPr lang="en-US"/>
              <a:pPr>
                <a:defRPr/>
              </a:pPr>
              <a:t>10/16/2012 11:16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D82716-F03C-4A19-AC8C-FBB2AEE0C8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C32D2E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4AA33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hwtears.com/hwt/online-tools/screener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Specialized instruction in Written Expression: The challenges of Learning to Write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Robert W. </a:t>
            </a:r>
            <a:r>
              <a:rPr lang="en-US" dirty="0" smtClean="0"/>
              <a:t>Frantum-Allen</a:t>
            </a:r>
            <a:br>
              <a:rPr lang="en-US" dirty="0" smtClean="0"/>
            </a:br>
            <a:r>
              <a:rPr lang="en-US" dirty="0" smtClean="0"/>
              <a:t>PDU </a:t>
            </a:r>
            <a:r>
              <a:rPr lang="en-US" dirty="0" smtClean="0"/>
              <a:t>Oct 16, </a:t>
            </a:r>
            <a:r>
              <a:rPr lang="en-US" dirty="0" smtClean="0"/>
              <a:t>2012 – session one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National Assessment Data</a:t>
            </a:r>
          </a:p>
        </p:txBody>
      </p:sp>
      <p:sp>
        <p:nvSpPr>
          <p:cNvPr id="24579" name="Rectangle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5562600" cy="51816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endParaRPr lang="en-US" sz="2000" dirty="0" smtClean="0"/>
          </a:p>
          <a:p>
            <a:pPr lvl="1" eaLnBrk="1" hangingPunct="1"/>
            <a:endParaRPr lang="en-US" sz="1800" dirty="0" smtClean="0"/>
          </a:p>
        </p:txBody>
      </p:sp>
      <p:pic>
        <p:nvPicPr>
          <p:cNvPr id="24580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calvin_and_hobbs_writing_carto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5353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7464425" cy="4495800"/>
          </a:xfrm>
        </p:spPr>
        <p:txBody>
          <a:bodyPr/>
          <a:lstStyle/>
          <a:p>
            <a:pPr eaLnBrk="1" hangingPunct="1"/>
            <a:r>
              <a:rPr lang="en-US" sz="4000" smtClean="0"/>
              <a:t>Writing is a mental juggling act </a:t>
            </a:r>
          </a:p>
          <a:p>
            <a:pPr lvl="1" eaLnBrk="1" hangingPunct="1"/>
            <a:r>
              <a:rPr lang="en-US" sz="4400" smtClean="0"/>
              <a:t>latest to develop</a:t>
            </a:r>
          </a:p>
          <a:p>
            <a:pPr lvl="1" eaLnBrk="1" hangingPunct="1"/>
            <a:r>
              <a:rPr lang="en-US" sz="4400" smtClean="0"/>
              <a:t>most challenging</a:t>
            </a:r>
          </a:p>
          <a:p>
            <a:pPr lvl="1" eaLnBrk="1" hangingPunct="1"/>
            <a:r>
              <a:rPr lang="en-US" sz="4400" smtClean="0"/>
              <a:t>longest to learn</a:t>
            </a:r>
          </a:p>
          <a:p>
            <a:pPr lvl="1" eaLnBrk="1" hangingPunct="1"/>
            <a:r>
              <a:rPr lang="en-US" sz="4400" smtClean="0"/>
              <a:t>mastered by the fewest </a:t>
            </a:r>
          </a:p>
        </p:txBody>
      </p:sp>
      <p:pic>
        <p:nvPicPr>
          <p:cNvPr id="25604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6627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3680" y="5934670"/>
            <a:ext cx="77999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 receptive language skills </a:t>
            </a:r>
          </a:p>
        </p:txBody>
      </p:sp>
      <p:sp>
        <p:nvSpPr>
          <p:cNvPr id="7" name="Rectangle 6"/>
          <p:cNvSpPr/>
          <p:nvPr/>
        </p:nvSpPr>
        <p:spPr>
          <a:xfrm>
            <a:off x="259264" y="5181600"/>
            <a:ext cx="819583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Strong expressive language skills </a:t>
            </a:r>
          </a:p>
        </p:txBody>
      </p:sp>
      <p:sp>
        <p:nvSpPr>
          <p:cNvPr id="8" name="Rectangle 7"/>
          <p:cNvSpPr/>
          <p:nvPr/>
        </p:nvSpPr>
        <p:spPr>
          <a:xfrm rot="20324969">
            <a:off x="483930" y="1863695"/>
            <a:ext cx="341208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large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vocabulary</a:t>
            </a:r>
          </a:p>
        </p:txBody>
      </p:sp>
      <p:sp>
        <p:nvSpPr>
          <p:cNvPr id="9" name="Rectangle 8"/>
          <p:cNvSpPr/>
          <p:nvPr/>
        </p:nvSpPr>
        <p:spPr>
          <a:xfrm rot="810081">
            <a:off x="4262163" y="2129580"/>
            <a:ext cx="4742580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vast background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knowledge</a:t>
            </a:r>
          </a:p>
        </p:txBody>
      </p:sp>
      <p:sp>
        <p:nvSpPr>
          <p:cNvPr id="10" name="Rectangle 9"/>
          <p:cNvSpPr/>
          <p:nvPr/>
        </p:nvSpPr>
        <p:spPr>
          <a:xfrm rot="573653">
            <a:off x="350149" y="3781707"/>
            <a:ext cx="3476208" cy="17543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word 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knowledge</a:t>
            </a:r>
          </a:p>
        </p:txBody>
      </p:sp>
      <p:sp>
        <p:nvSpPr>
          <p:cNvPr id="11" name="Rectangle 10"/>
          <p:cNvSpPr/>
          <p:nvPr/>
        </p:nvSpPr>
        <p:spPr>
          <a:xfrm rot="966967">
            <a:off x="423164" y="692092"/>
            <a:ext cx="248978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syntax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sense</a:t>
            </a:r>
          </a:p>
        </p:txBody>
      </p:sp>
      <p:sp>
        <p:nvSpPr>
          <p:cNvPr id="12" name="Rectangle 11"/>
          <p:cNvSpPr/>
          <p:nvPr/>
        </p:nvSpPr>
        <p:spPr>
          <a:xfrm rot="21032260">
            <a:off x="2639998" y="2967335"/>
            <a:ext cx="3864008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organization</a:t>
            </a:r>
          </a:p>
        </p:txBody>
      </p:sp>
      <p:sp>
        <p:nvSpPr>
          <p:cNvPr id="13" name="Rectangle 12"/>
          <p:cNvSpPr/>
          <p:nvPr/>
        </p:nvSpPr>
        <p:spPr>
          <a:xfrm rot="415342">
            <a:off x="3985297" y="4114800"/>
            <a:ext cx="437260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life experience</a:t>
            </a:r>
          </a:p>
        </p:txBody>
      </p:sp>
      <p:sp>
        <p:nvSpPr>
          <p:cNvPr id="14" name="Rectangle 13"/>
          <p:cNvSpPr/>
          <p:nvPr/>
        </p:nvSpPr>
        <p:spPr>
          <a:xfrm rot="20506547">
            <a:off x="3131908" y="4435591"/>
            <a:ext cx="4553875" cy="17543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motor/sensory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skills</a:t>
            </a:r>
          </a:p>
        </p:txBody>
      </p:sp>
      <p:sp>
        <p:nvSpPr>
          <p:cNvPr id="15" name="Rectangle 14"/>
          <p:cNvSpPr/>
          <p:nvPr/>
        </p:nvSpPr>
        <p:spPr>
          <a:xfrm rot="21114268">
            <a:off x="2538134" y="632259"/>
            <a:ext cx="4774770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able to produce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verbal response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4000" y="2743200"/>
            <a:ext cx="608532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Working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7651" name="Picture 4" descr="fig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362200"/>
            <a:ext cx="8229600" cy="4243388"/>
          </a:xfrm>
        </p:spPr>
      </p:pic>
      <p:pic>
        <p:nvPicPr>
          <p:cNvPr id="27652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304800" y="1752600"/>
            <a:ext cx="861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w Cen MT" pitchFamily="34" charset="0"/>
              </a:rPr>
              <a:t>Writing uses the same processors as reading plus more…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7772400" cy="914400"/>
          </a:xfrm>
        </p:spPr>
        <p:txBody>
          <a:bodyPr anchor="t"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28675" name="Picture 7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7275513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9338" y="2382838"/>
            <a:ext cx="6824662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4267200" y="914400"/>
            <a:ext cx="1524000" cy="1447800"/>
            <a:chOff x="2928" y="936"/>
            <a:chExt cx="960" cy="912"/>
          </a:xfrm>
        </p:grpSpPr>
        <p:sp>
          <p:nvSpPr>
            <p:cNvPr id="29731" name="Oval 4"/>
            <p:cNvSpPr>
              <a:spLocks noChangeArrowheads="1"/>
            </p:cNvSpPr>
            <p:nvPr/>
          </p:nvSpPr>
          <p:spPr bwMode="auto">
            <a:xfrm>
              <a:off x="2952" y="936"/>
              <a:ext cx="912" cy="912"/>
            </a:xfrm>
            <a:prstGeom prst="ellipse">
              <a:avLst/>
            </a:prstGeom>
            <a:solidFill>
              <a:srgbClr val="FB6A4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32" name="Text Box 5"/>
            <p:cNvSpPr txBox="1">
              <a:spLocks noChangeArrowheads="1"/>
            </p:cNvSpPr>
            <p:nvPr/>
          </p:nvSpPr>
          <p:spPr bwMode="auto">
            <a:xfrm>
              <a:off x="2928" y="119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Context Processor</a:t>
              </a:r>
            </a:p>
          </p:txBody>
        </p:sp>
      </p:grpSp>
      <p:grpSp>
        <p:nvGrpSpPr>
          <p:cNvPr id="29700" name="Group 6"/>
          <p:cNvGrpSpPr>
            <a:grpSpLocks/>
          </p:cNvGrpSpPr>
          <p:nvPr/>
        </p:nvGrpSpPr>
        <p:grpSpPr bwMode="auto">
          <a:xfrm>
            <a:off x="3048000" y="4038600"/>
            <a:ext cx="4152900" cy="1447800"/>
            <a:chOff x="2088" y="2976"/>
            <a:chExt cx="2616" cy="912"/>
          </a:xfrm>
        </p:grpSpPr>
        <p:grpSp>
          <p:nvGrpSpPr>
            <p:cNvPr id="29725" name="Group 7"/>
            <p:cNvGrpSpPr>
              <a:grpSpLocks/>
            </p:cNvGrpSpPr>
            <p:nvPr/>
          </p:nvGrpSpPr>
          <p:grpSpPr bwMode="auto">
            <a:xfrm>
              <a:off x="3744" y="2976"/>
              <a:ext cx="960" cy="912"/>
              <a:chOff x="3744" y="2976"/>
              <a:chExt cx="960" cy="912"/>
            </a:xfrm>
          </p:grpSpPr>
          <p:sp>
            <p:nvSpPr>
              <p:cNvPr id="29729" name="Oval 8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12" cy="912"/>
              </a:xfrm>
              <a:prstGeom prst="ellipse">
                <a:avLst/>
              </a:prstGeom>
              <a:solidFill>
                <a:srgbClr val="96D0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9730" name="Text Box 9"/>
              <p:cNvSpPr txBox="1">
                <a:spLocks noChangeArrowheads="1"/>
              </p:cNvSpPr>
              <p:nvPr/>
            </p:nvSpPr>
            <p:spPr bwMode="auto">
              <a:xfrm>
                <a:off x="3744" y="3230"/>
                <a:ext cx="96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>
                    <a:latin typeface="Tw Cen MT" pitchFamily="34" charset="0"/>
                  </a:rPr>
                  <a:t>Orthographic Processor</a:t>
                </a:r>
              </a:p>
            </p:txBody>
          </p:sp>
        </p:grpSp>
        <p:grpSp>
          <p:nvGrpSpPr>
            <p:cNvPr id="29726" name="Group 10"/>
            <p:cNvGrpSpPr>
              <a:grpSpLocks/>
            </p:cNvGrpSpPr>
            <p:nvPr/>
          </p:nvGrpSpPr>
          <p:grpSpPr bwMode="auto">
            <a:xfrm>
              <a:off x="2088" y="2976"/>
              <a:ext cx="960" cy="912"/>
              <a:chOff x="2088" y="2976"/>
              <a:chExt cx="960" cy="912"/>
            </a:xfrm>
          </p:grpSpPr>
          <p:sp>
            <p:nvSpPr>
              <p:cNvPr id="29727" name="Oval 11"/>
              <p:cNvSpPr>
                <a:spLocks noChangeArrowheads="1"/>
              </p:cNvSpPr>
              <p:nvPr/>
            </p:nvSpPr>
            <p:spPr bwMode="auto">
              <a:xfrm>
                <a:off x="2112" y="2976"/>
                <a:ext cx="912" cy="912"/>
              </a:xfrm>
              <a:prstGeom prst="ellipse">
                <a:avLst/>
              </a:prstGeom>
              <a:solidFill>
                <a:srgbClr val="96D0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9728" name="Text Box 12"/>
              <p:cNvSpPr txBox="1">
                <a:spLocks noChangeArrowheads="1"/>
              </p:cNvSpPr>
              <p:nvPr/>
            </p:nvSpPr>
            <p:spPr bwMode="auto">
              <a:xfrm>
                <a:off x="2088" y="3230"/>
                <a:ext cx="960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>
                    <a:latin typeface="Tw Cen MT" pitchFamily="34" charset="0"/>
                  </a:rPr>
                  <a:t>Phonological</a:t>
                </a:r>
                <a:r>
                  <a:rPr lang="en-US" sz="1700">
                    <a:latin typeface="Tw Cen MT" pitchFamily="34" charset="0"/>
                  </a:rPr>
                  <a:t> Processor</a:t>
                </a:r>
              </a:p>
            </p:txBody>
          </p:sp>
        </p:grpSp>
      </p:grpSp>
      <p:grpSp>
        <p:nvGrpSpPr>
          <p:cNvPr id="29701" name="Group 13"/>
          <p:cNvGrpSpPr>
            <a:grpSpLocks/>
          </p:cNvGrpSpPr>
          <p:nvPr/>
        </p:nvGrpSpPr>
        <p:grpSpPr bwMode="auto">
          <a:xfrm>
            <a:off x="4267200" y="2514600"/>
            <a:ext cx="1524000" cy="1447800"/>
            <a:chOff x="2880" y="2016"/>
            <a:chExt cx="960" cy="912"/>
          </a:xfrm>
        </p:grpSpPr>
        <p:sp>
          <p:nvSpPr>
            <p:cNvPr id="29723" name="Oval 14"/>
            <p:cNvSpPr>
              <a:spLocks noChangeArrowheads="1"/>
            </p:cNvSpPr>
            <p:nvPr/>
          </p:nvSpPr>
          <p:spPr bwMode="auto">
            <a:xfrm>
              <a:off x="2904" y="2016"/>
              <a:ext cx="912" cy="912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4" name="Text Box 15"/>
            <p:cNvSpPr txBox="1">
              <a:spLocks noChangeArrowheads="1"/>
            </p:cNvSpPr>
            <p:nvPr/>
          </p:nvSpPr>
          <p:spPr bwMode="auto">
            <a:xfrm>
              <a:off x="2880" y="227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Meaning Processor</a:t>
              </a:r>
            </a:p>
          </p:txBody>
        </p:sp>
      </p:grpSp>
      <p:sp>
        <p:nvSpPr>
          <p:cNvPr id="29702" name="AutoShape 16"/>
          <p:cNvSpPr>
            <a:spLocks noChangeArrowheads="1"/>
          </p:cNvSpPr>
          <p:nvPr/>
        </p:nvSpPr>
        <p:spPr bwMode="auto">
          <a:xfrm>
            <a:off x="4876800" y="20574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grpSp>
        <p:nvGrpSpPr>
          <p:cNvPr id="29703" name="Group 17"/>
          <p:cNvGrpSpPr>
            <a:grpSpLocks/>
          </p:cNvGrpSpPr>
          <p:nvPr/>
        </p:nvGrpSpPr>
        <p:grpSpPr bwMode="auto">
          <a:xfrm>
            <a:off x="4343400" y="3505200"/>
            <a:ext cx="1555750" cy="1433513"/>
            <a:chOff x="2620" y="2649"/>
            <a:chExt cx="980" cy="903"/>
          </a:xfrm>
        </p:grpSpPr>
        <p:sp>
          <p:nvSpPr>
            <p:cNvPr id="29720" name="AutoShape 18"/>
            <p:cNvSpPr>
              <a:spLocks noChangeArrowheads="1"/>
            </p:cNvSpPr>
            <p:nvPr/>
          </p:nvSpPr>
          <p:spPr bwMode="auto">
            <a:xfrm rot="5400000">
              <a:off x="3024" y="3120"/>
              <a:ext cx="192" cy="672"/>
            </a:xfrm>
            <a:prstGeom prst="upDownArrow">
              <a:avLst>
                <a:gd name="adj1" fmla="val 50000"/>
                <a:gd name="adj2" fmla="val 7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1" name="AutoShape 19"/>
            <p:cNvSpPr>
              <a:spLocks noChangeArrowheads="1"/>
            </p:cNvSpPr>
            <p:nvPr/>
          </p:nvSpPr>
          <p:spPr bwMode="auto">
            <a:xfrm rot="-1956574">
              <a:off x="3408" y="2688"/>
              <a:ext cx="192" cy="572"/>
            </a:xfrm>
            <a:prstGeom prst="upDownArrow">
              <a:avLst>
                <a:gd name="adj1" fmla="val 50000"/>
                <a:gd name="adj2" fmla="val 59583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9722" name="AutoShape 20"/>
            <p:cNvSpPr>
              <a:spLocks noChangeArrowheads="1"/>
            </p:cNvSpPr>
            <p:nvPr/>
          </p:nvSpPr>
          <p:spPr bwMode="auto">
            <a:xfrm rot="2175313">
              <a:off x="2620" y="2649"/>
              <a:ext cx="192" cy="576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sp>
        <p:nvSpPr>
          <p:cNvPr id="29704" name="Text Box 21"/>
          <p:cNvSpPr txBox="1">
            <a:spLocks noChangeArrowheads="1"/>
          </p:cNvSpPr>
          <p:nvPr/>
        </p:nvSpPr>
        <p:spPr bwMode="auto">
          <a:xfrm>
            <a:off x="4038600" y="5715000"/>
            <a:ext cx="1708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writing output</a:t>
            </a:r>
          </a:p>
        </p:txBody>
      </p:sp>
      <p:sp>
        <p:nvSpPr>
          <p:cNvPr id="29705" name="Text Box 22"/>
          <p:cNvSpPr txBox="1">
            <a:spLocks noChangeArrowheads="1"/>
          </p:cNvSpPr>
          <p:nvPr/>
        </p:nvSpPr>
        <p:spPr bwMode="auto">
          <a:xfrm>
            <a:off x="1676400" y="5715000"/>
            <a:ext cx="1962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language output</a:t>
            </a:r>
          </a:p>
        </p:txBody>
      </p:sp>
      <p:sp>
        <p:nvSpPr>
          <p:cNvPr id="29706" name="Text Box 23"/>
          <p:cNvSpPr txBox="1">
            <a:spLocks noChangeArrowheads="1"/>
          </p:cNvSpPr>
          <p:nvPr/>
        </p:nvSpPr>
        <p:spPr bwMode="auto">
          <a:xfrm>
            <a:off x="6781800" y="5715000"/>
            <a:ext cx="1631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reading input</a:t>
            </a:r>
          </a:p>
        </p:txBody>
      </p:sp>
      <p:sp>
        <p:nvSpPr>
          <p:cNvPr id="29707" name="Text Box 24"/>
          <p:cNvSpPr txBox="1">
            <a:spLocks noChangeArrowheads="1"/>
          </p:cNvSpPr>
          <p:nvPr/>
        </p:nvSpPr>
        <p:spPr bwMode="auto">
          <a:xfrm>
            <a:off x="1143000" y="4267200"/>
            <a:ext cx="1720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speech</a:t>
            </a:r>
            <a:br>
              <a:rPr lang="en-US">
                <a:solidFill>
                  <a:srgbClr val="CC6600"/>
                </a:solidFill>
                <a:latin typeface="Tw Cen MT" pitchFamily="34" charset="0"/>
              </a:rPr>
            </a:b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sound system</a:t>
            </a:r>
          </a:p>
        </p:txBody>
      </p:sp>
      <p:sp>
        <p:nvSpPr>
          <p:cNvPr id="29708" name="Text Box 25"/>
          <p:cNvSpPr txBox="1">
            <a:spLocks noChangeArrowheads="1"/>
          </p:cNvSpPr>
          <p:nvPr/>
        </p:nvSpPr>
        <p:spPr bwMode="auto">
          <a:xfrm>
            <a:off x="7135813" y="4495800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letter memory</a:t>
            </a:r>
          </a:p>
        </p:txBody>
      </p:sp>
      <p:sp>
        <p:nvSpPr>
          <p:cNvPr id="29709" name="Text Box 26"/>
          <p:cNvSpPr txBox="1">
            <a:spLocks noChangeArrowheads="1"/>
          </p:cNvSpPr>
          <p:nvPr/>
        </p:nvSpPr>
        <p:spPr bwMode="auto">
          <a:xfrm>
            <a:off x="4495800" y="4191000"/>
            <a:ext cx="1295400" cy="339725"/>
          </a:xfrm>
          <a:prstGeom prst="rect">
            <a:avLst/>
          </a:prstGeom>
          <a:gradFill rotWithShape="0">
            <a:gsLst>
              <a:gs pos="0">
                <a:srgbClr val="743125"/>
              </a:gs>
              <a:gs pos="50000">
                <a:srgbClr val="FB6A4F"/>
              </a:gs>
              <a:gs pos="100000">
                <a:srgbClr val="74312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>
                <a:latin typeface="Tw Cen MT" pitchFamily="34" charset="0"/>
              </a:rPr>
              <a:t>Phonics</a:t>
            </a:r>
          </a:p>
        </p:txBody>
      </p:sp>
      <p:sp>
        <p:nvSpPr>
          <p:cNvPr id="29710" name="Text Box 27"/>
          <p:cNvSpPr txBox="1">
            <a:spLocks noChangeArrowheads="1"/>
          </p:cNvSpPr>
          <p:nvPr/>
        </p:nvSpPr>
        <p:spPr bwMode="auto">
          <a:xfrm>
            <a:off x="838200" y="5181600"/>
            <a:ext cx="1905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CC6600"/>
                </a:solidFill>
                <a:latin typeface="Tw Cen MT" pitchFamily="34" charset="0"/>
              </a:rPr>
              <a:t>language input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CC6600"/>
              </a:solidFill>
              <a:latin typeface="Tw Cen MT" pitchFamily="34" charset="0"/>
            </a:endParaRPr>
          </a:p>
        </p:txBody>
      </p:sp>
      <p:grpSp>
        <p:nvGrpSpPr>
          <p:cNvPr id="29711" name="Group 28"/>
          <p:cNvGrpSpPr>
            <a:grpSpLocks/>
          </p:cNvGrpSpPr>
          <p:nvPr/>
        </p:nvGrpSpPr>
        <p:grpSpPr bwMode="auto">
          <a:xfrm>
            <a:off x="3124200" y="5257800"/>
            <a:ext cx="4343400" cy="381000"/>
            <a:chOff x="1776" y="3434"/>
            <a:chExt cx="2736" cy="240"/>
          </a:xfrm>
        </p:grpSpPr>
        <p:sp>
          <p:nvSpPr>
            <p:cNvPr id="29717" name="Line 29"/>
            <p:cNvSpPr>
              <a:spLocks noChangeShapeType="1"/>
            </p:cNvSpPr>
            <p:nvPr/>
          </p:nvSpPr>
          <p:spPr bwMode="auto">
            <a:xfrm flipH="1">
              <a:off x="1776" y="3434"/>
              <a:ext cx="336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8" name="Line 30"/>
            <p:cNvSpPr>
              <a:spLocks noChangeShapeType="1"/>
            </p:cNvSpPr>
            <p:nvPr/>
          </p:nvSpPr>
          <p:spPr bwMode="auto">
            <a:xfrm flipH="1">
              <a:off x="3408" y="3434"/>
              <a:ext cx="336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9" name="Line 31"/>
            <p:cNvSpPr>
              <a:spLocks noChangeShapeType="1"/>
            </p:cNvSpPr>
            <p:nvPr/>
          </p:nvSpPr>
          <p:spPr bwMode="auto">
            <a:xfrm rot="453322" flipH="1" flipV="1">
              <a:off x="4224" y="3434"/>
              <a:ext cx="288" cy="240"/>
            </a:xfrm>
            <a:prstGeom prst="line">
              <a:avLst/>
            </a:prstGeom>
            <a:noFill/>
            <a:ln w="60325">
              <a:solidFill>
                <a:srgbClr val="A671BB"/>
              </a:solidFill>
              <a:miter lim="800000"/>
              <a:headEnd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9712" name="Line 32"/>
          <p:cNvSpPr>
            <a:spLocks noChangeShapeType="1"/>
          </p:cNvSpPr>
          <p:nvPr/>
        </p:nvSpPr>
        <p:spPr bwMode="auto">
          <a:xfrm flipV="1">
            <a:off x="2743200" y="5029200"/>
            <a:ext cx="533400" cy="304800"/>
          </a:xfrm>
          <a:prstGeom prst="line">
            <a:avLst/>
          </a:prstGeom>
          <a:noFill/>
          <a:ln w="57150">
            <a:solidFill>
              <a:srgbClr val="A671BB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29713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4" name="TextBox 34"/>
          <p:cNvSpPr txBox="1">
            <a:spLocks noChangeArrowheads="1"/>
          </p:cNvSpPr>
          <p:nvPr/>
        </p:nvSpPr>
        <p:spPr bwMode="auto">
          <a:xfrm>
            <a:off x="533400" y="1905000"/>
            <a:ext cx="190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Reading Processing Model </a:t>
            </a:r>
          </a:p>
        </p:txBody>
      </p:sp>
      <p:sp>
        <p:nvSpPr>
          <p:cNvPr id="36" name="Up-Down Arrow 35"/>
          <p:cNvSpPr/>
          <p:nvPr/>
        </p:nvSpPr>
        <p:spPr>
          <a:xfrm rot="20369043">
            <a:off x="6299200" y="1577975"/>
            <a:ext cx="776288" cy="2603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9716" name="TextBox 36"/>
          <p:cNvSpPr txBox="1">
            <a:spLocks noChangeArrowheads="1"/>
          </p:cNvSpPr>
          <p:nvPr/>
        </p:nvSpPr>
        <p:spPr bwMode="auto">
          <a:xfrm rot="4114520">
            <a:off x="5666582" y="2704306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Processing Speed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4267200" y="914400"/>
            <a:ext cx="1524000" cy="1447800"/>
            <a:chOff x="2928" y="936"/>
            <a:chExt cx="960" cy="912"/>
          </a:xfrm>
        </p:grpSpPr>
        <p:sp>
          <p:nvSpPr>
            <p:cNvPr id="30746" name="Oval 4"/>
            <p:cNvSpPr>
              <a:spLocks noChangeArrowheads="1"/>
            </p:cNvSpPr>
            <p:nvPr/>
          </p:nvSpPr>
          <p:spPr bwMode="auto">
            <a:xfrm>
              <a:off x="2952" y="936"/>
              <a:ext cx="912" cy="912"/>
            </a:xfrm>
            <a:prstGeom prst="ellipse">
              <a:avLst/>
            </a:prstGeom>
            <a:solidFill>
              <a:srgbClr val="FB6A4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7" name="Text Box 5"/>
            <p:cNvSpPr txBox="1">
              <a:spLocks noChangeArrowheads="1"/>
            </p:cNvSpPr>
            <p:nvPr/>
          </p:nvSpPr>
          <p:spPr bwMode="auto">
            <a:xfrm>
              <a:off x="2928" y="119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Context Processor</a:t>
              </a:r>
            </a:p>
          </p:txBody>
        </p:sp>
      </p:grpSp>
      <p:grpSp>
        <p:nvGrpSpPr>
          <p:cNvPr id="30724" name="Group 7"/>
          <p:cNvGrpSpPr>
            <a:grpSpLocks/>
          </p:cNvGrpSpPr>
          <p:nvPr/>
        </p:nvGrpSpPr>
        <p:grpSpPr bwMode="auto">
          <a:xfrm>
            <a:off x="5676900" y="4038600"/>
            <a:ext cx="1524000" cy="1447800"/>
            <a:chOff x="3744" y="2976"/>
            <a:chExt cx="960" cy="912"/>
          </a:xfrm>
        </p:grpSpPr>
        <p:sp>
          <p:nvSpPr>
            <p:cNvPr id="30744" name="Oval 8"/>
            <p:cNvSpPr>
              <a:spLocks noChangeArrowheads="1"/>
            </p:cNvSpPr>
            <p:nvPr/>
          </p:nvSpPr>
          <p:spPr bwMode="auto">
            <a:xfrm>
              <a:off x="3744" y="2976"/>
              <a:ext cx="912" cy="912"/>
            </a:xfrm>
            <a:prstGeom prst="ellipse">
              <a:avLst/>
            </a:prstGeom>
            <a:solidFill>
              <a:srgbClr val="96D04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5" name="Text Box 9"/>
            <p:cNvSpPr txBox="1">
              <a:spLocks noChangeArrowheads="1"/>
            </p:cNvSpPr>
            <p:nvPr/>
          </p:nvSpPr>
          <p:spPr bwMode="auto">
            <a:xfrm>
              <a:off x="3744" y="3230"/>
              <a:ext cx="96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w Cen MT" pitchFamily="34" charset="0"/>
                </a:rPr>
                <a:t>Orthographic Processor</a:t>
              </a:r>
            </a:p>
          </p:txBody>
        </p:sp>
      </p:grpSp>
      <p:grpSp>
        <p:nvGrpSpPr>
          <p:cNvPr id="30725" name="Group 10"/>
          <p:cNvGrpSpPr>
            <a:grpSpLocks/>
          </p:cNvGrpSpPr>
          <p:nvPr/>
        </p:nvGrpSpPr>
        <p:grpSpPr bwMode="auto">
          <a:xfrm>
            <a:off x="3048000" y="4038600"/>
            <a:ext cx="1524000" cy="1447800"/>
            <a:chOff x="2088" y="2976"/>
            <a:chExt cx="960" cy="912"/>
          </a:xfrm>
        </p:grpSpPr>
        <p:sp>
          <p:nvSpPr>
            <p:cNvPr id="30742" name="Oval 11"/>
            <p:cNvSpPr>
              <a:spLocks noChangeArrowheads="1"/>
            </p:cNvSpPr>
            <p:nvPr/>
          </p:nvSpPr>
          <p:spPr bwMode="auto">
            <a:xfrm>
              <a:off x="2112" y="2976"/>
              <a:ext cx="912" cy="912"/>
            </a:xfrm>
            <a:prstGeom prst="ellipse">
              <a:avLst/>
            </a:prstGeom>
            <a:solidFill>
              <a:srgbClr val="96D04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3" name="Text Box 12"/>
            <p:cNvSpPr txBox="1">
              <a:spLocks noChangeArrowheads="1"/>
            </p:cNvSpPr>
            <p:nvPr/>
          </p:nvSpPr>
          <p:spPr bwMode="auto">
            <a:xfrm>
              <a:off x="2088" y="3230"/>
              <a:ext cx="96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w Cen MT" pitchFamily="34" charset="0"/>
                </a:rPr>
                <a:t>Phonological</a:t>
              </a:r>
              <a:r>
                <a:rPr lang="en-US" sz="1700">
                  <a:latin typeface="Tw Cen MT" pitchFamily="34" charset="0"/>
                </a:rPr>
                <a:t> Processor</a:t>
              </a:r>
            </a:p>
          </p:txBody>
        </p:sp>
      </p:grpSp>
      <p:grpSp>
        <p:nvGrpSpPr>
          <p:cNvPr id="30726" name="Group 13"/>
          <p:cNvGrpSpPr>
            <a:grpSpLocks/>
          </p:cNvGrpSpPr>
          <p:nvPr/>
        </p:nvGrpSpPr>
        <p:grpSpPr bwMode="auto">
          <a:xfrm>
            <a:off x="4267200" y="2514600"/>
            <a:ext cx="1524000" cy="1447800"/>
            <a:chOff x="2880" y="2016"/>
            <a:chExt cx="960" cy="912"/>
          </a:xfrm>
        </p:grpSpPr>
        <p:sp>
          <p:nvSpPr>
            <p:cNvPr id="30740" name="Oval 14"/>
            <p:cNvSpPr>
              <a:spLocks noChangeArrowheads="1"/>
            </p:cNvSpPr>
            <p:nvPr/>
          </p:nvSpPr>
          <p:spPr bwMode="auto">
            <a:xfrm>
              <a:off x="2904" y="2016"/>
              <a:ext cx="912" cy="912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41" name="Text Box 15"/>
            <p:cNvSpPr txBox="1">
              <a:spLocks noChangeArrowheads="1"/>
            </p:cNvSpPr>
            <p:nvPr/>
          </p:nvSpPr>
          <p:spPr bwMode="auto">
            <a:xfrm>
              <a:off x="2880" y="2270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w Cen MT" pitchFamily="34" charset="0"/>
                </a:rPr>
                <a:t>Meaning Processor</a:t>
              </a:r>
            </a:p>
          </p:txBody>
        </p:sp>
      </p:grpSp>
      <p:grpSp>
        <p:nvGrpSpPr>
          <p:cNvPr id="30727" name="Group 17"/>
          <p:cNvGrpSpPr>
            <a:grpSpLocks/>
          </p:cNvGrpSpPr>
          <p:nvPr/>
        </p:nvGrpSpPr>
        <p:grpSpPr bwMode="auto">
          <a:xfrm>
            <a:off x="4343400" y="3505200"/>
            <a:ext cx="1555750" cy="1433513"/>
            <a:chOff x="2620" y="2649"/>
            <a:chExt cx="980" cy="903"/>
          </a:xfrm>
        </p:grpSpPr>
        <p:sp>
          <p:nvSpPr>
            <p:cNvPr id="30737" name="AutoShape 18"/>
            <p:cNvSpPr>
              <a:spLocks noChangeArrowheads="1"/>
            </p:cNvSpPr>
            <p:nvPr/>
          </p:nvSpPr>
          <p:spPr bwMode="auto">
            <a:xfrm rot="5400000">
              <a:off x="3024" y="3120"/>
              <a:ext cx="192" cy="672"/>
            </a:xfrm>
            <a:prstGeom prst="upDownArrow">
              <a:avLst>
                <a:gd name="adj1" fmla="val 50000"/>
                <a:gd name="adj2" fmla="val 7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38" name="AutoShape 19"/>
            <p:cNvSpPr>
              <a:spLocks noChangeArrowheads="1"/>
            </p:cNvSpPr>
            <p:nvPr/>
          </p:nvSpPr>
          <p:spPr bwMode="auto">
            <a:xfrm rot="-1956574">
              <a:off x="3408" y="2688"/>
              <a:ext cx="192" cy="572"/>
            </a:xfrm>
            <a:prstGeom prst="upDownArrow">
              <a:avLst>
                <a:gd name="adj1" fmla="val 50000"/>
                <a:gd name="adj2" fmla="val 59583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0739" name="AutoShape 20"/>
            <p:cNvSpPr>
              <a:spLocks noChangeArrowheads="1"/>
            </p:cNvSpPr>
            <p:nvPr/>
          </p:nvSpPr>
          <p:spPr bwMode="auto">
            <a:xfrm rot="2175313">
              <a:off x="2620" y="2649"/>
              <a:ext cx="192" cy="576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sp>
        <p:nvSpPr>
          <p:cNvPr id="30728" name="Text Box 26"/>
          <p:cNvSpPr txBox="1">
            <a:spLocks noChangeArrowheads="1"/>
          </p:cNvSpPr>
          <p:nvPr/>
        </p:nvSpPr>
        <p:spPr bwMode="auto">
          <a:xfrm>
            <a:off x="4495800" y="4191000"/>
            <a:ext cx="1295400" cy="339725"/>
          </a:xfrm>
          <a:prstGeom prst="rect">
            <a:avLst/>
          </a:prstGeom>
          <a:gradFill rotWithShape="0">
            <a:gsLst>
              <a:gs pos="0">
                <a:srgbClr val="743125"/>
              </a:gs>
              <a:gs pos="50000">
                <a:srgbClr val="FB6A4F"/>
              </a:gs>
              <a:gs pos="100000">
                <a:srgbClr val="74312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>
                <a:latin typeface="Tw Cen MT" pitchFamily="34" charset="0"/>
              </a:rPr>
              <a:t>Phonics</a:t>
            </a:r>
          </a:p>
        </p:txBody>
      </p:sp>
      <p:pic>
        <p:nvPicPr>
          <p:cNvPr id="30729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TextBox 34"/>
          <p:cNvSpPr txBox="1">
            <a:spLocks noChangeArrowheads="1"/>
          </p:cNvSpPr>
          <p:nvPr/>
        </p:nvSpPr>
        <p:spPr bwMode="auto">
          <a:xfrm>
            <a:off x="533400" y="1905000"/>
            <a:ext cx="1905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1</a:t>
            </a:r>
          </a:p>
        </p:txBody>
      </p:sp>
      <p:sp>
        <p:nvSpPr>
          <p:cNvPr id="37" name="Oval 36"/>
          <p:cNvSpPr/>
          <p:nvPr/>
        </p:nvSpPr>
        <p:spPr>
          <a:xfrm>
            <a:off x="4267200" y="51816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/>
                </a:solidFill>
              </a:rPr>
              <a:t>Grapho</a:t>
            </a:r>
            <a:r>
              <a:rPr lang="en-US" sz="1600" dirty="0">
                <a:solidFill>
                  <a:schemeClr val="tx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Processor </a:t>
            </a:r>
          </a:p>
        </p:txBody>
      </p:sp>
      <p:sp>
        <p:nvSpPr>
          <p:cNvPr id="30732" name="AutoShape 16"/>
          <p:cNvSpPr>
            <a:spLocks noChangeArrowheads="1"/>
          </p:cNvSpPr>
          <p:nvPr/>
        </p:nvSpPr>
        <p:spPr bwMode="auto">
          <a:xfrm>
            <a:off x="4876800" y="20574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30733" name="AutoShape 16"/>
          <p:cNvSpPr>
            <a:spLocks noChangeArrowheads="1"/>
          </p:cNvSpPr>
          <p:nvPr/>
        </p:nvSpPr>
        <p:spPr bwMode="auto">
          <a:xfrm rot="2871821">
            <a:off x="5699125" y="4991100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30734" name="AutoShape 16"/>
          <p:cNvSpPr>
            <a:spLocks noChangeArrowheads="1"/>
          </p:cNvSpPr>
          <p:nvPr/>
        </p:nvSpPr>
        <p:spPr bwMode="auto">
          <a:xfrm rot="-2618346">
            <a:off x="4083050" y="5008563"/>
            <a:ext cx="304800" cy="914400"/>
          </a:xfrm>
          <a:prstGeom prst="upDownArrow">
            <a:avLst>
              <a:gd name="adj1" fmla="val 50000"/>
              <a:gd name="adj2" fmla="val 60000"/>
            </a:avLst>
          </a:prstGeom>
          <a:gradFill rotWithShape="0">
            <a:gsLst>
              <a:gs pos="0">
                <a:srgbClr val="4D3457"/>
              </a:gs>
              <a:gs pos="50000">
                <a:srgbClr val="A671BB"/>
              </a:gs>
              <a:gs pos="100000">
                <a:srgbClr val="4D345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w Cen MT" pitchFamily="34" charset="0"/>
            </a:endParaRPr>
          </a:p>
        </p:txBody>
      </p:sp>
      <p:sp>
        <p:nvSpPr>
          <p:cNvPr id="43" name="Up-Down Arrow 42"/>
          <p:cNvSpPr/>
          <p:nvPr/>
        </p:nvSpPr>
        <p:spPr>
          <a:xfrm rot="20369043">
            <a:off x="7061200" y="2797175"/>
            <a:ext cx="776288" cy="2603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30736" name="TextBox 43"/>
          <p:cNvSpPr txBox="1">
            <a:spLocks noChangeArrowheads="1"/>
          </p:cNvSpPr>
          <p:nvPr/>
        </p:nvSpPr>
        <p:spPr bwMode="auto">
          <a:xfrm rot="4114520">
            <a:off x="6428582" y="3923506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Processing Speed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1747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Oval 36"/>
          <p:cNvSpPr/>
          <p:nvPr/>
        </p:nvSpPr>
        <p:spPr>
          <a:xfrm>
            <a:off x="228600" y="19050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/>
                </a:solidFill>
              </a:rPr>
              <a:t>Grapho</a:t>
            </a:r>
            <a:r>
              <a:rPr lang="en-US" sz="1600" dirty="0">
                <a:solidFill>
                  <a:schemeClr val="bg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</a:rPr>
              <a:t>Processor </a:t>
            </a:r>
          </a:p>
        </p:txBody>
      </p:sp>
      <p:sp>
        <p:nvSpPr>
          <p:cNvPr id="31749" name="TextBox 26"/>
          <p:cNvSpPr txBox="1">
            <a:spLocks noChangeArrowheads="1"/>
          </p:cNvSpPr>
          <p:nvPr/>
        </p:nvSpPr>
        <p:spPr bwMode="auto">
          <a:xfrm>
            <a:off x="2286000" y="1981200"/>
            <a:ext cx="6096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w Cen MT" pitchFamily="34" charset="0"/>
              </a:rPr>
              <a:t>“</a:t>
            </a:r>
            <a:r>
              <a:rPr lang="en-US" sz="2400">
                <a:latin typeface="Tw Cen MT" pitchFamily="34" charset="0"/>
              </a:rPr>
              <a:t>The graphomotor processing system is wired into language processors as soon as students know what alphabetic letters represent and begin writing words.”</a:t>
            </a:r>
          </a:p>
          <a:p>
            <a:r>
              <a:rPr lang="en-US" sz="2400">
                <a:latin typeface="Tw Cen MT" pitchFamily="34" charset="0"/>
              </a:rPr>
              <a:t>		-Berhinger &amp; Richards (2002)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438400" y="4114800"/>
            <a:ext cx="37292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graph- write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66800" y="4876800"/>
            <a:ext cx="6681893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motor- coordination of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movements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H="1">
            <a:off x="2590800" y="47244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800600" y="4724400"/>
            <a:ext cx="1219200" cy="9906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953000" y="32004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2774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H="1" flipV="1">
            <a:off x="2514600" y="3048000"/>
            <a:ext cx="1295400" cy="9144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3581400" y="3581400"/>
            <a:ext cx="1524000" cy="1447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/>
                </a:solidFill>
              </a:rPr>
              <a:t>Grapho</a:t>
            </a:r>
            <a:r>
              <a:rPr lang="en-US" sz="1600" dirty="0">
                <a:solidFill>
                  <a:schemeClr val="bg1"/>
                </a:solidFill>
              </a:rPr>
              <a:t>-motor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</a:rPr>
              <a:t>Processor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14400" y="2133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direction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562600" y="22098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spatial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proportions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914400" y="5181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flow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638800" y="5181600"/>
            <a:ext cx="2209800" cy="1066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size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66063" cy="9144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3795" name="Picture 3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6" name="Group 26"/>
          <p:cNvGrpSpPr>
            <a:grpSpLocks/>
          </p:cNvGrpSpPr>
          <p:nvPr/>
        </p:nvGrpSpPr>
        <p:grpSpPr bwMode="auto">
          <a:xfrm>
            <a:off x="2743200" y="1676400"/>
            <a:ext cx="3505200" cy="3124200"/>
            <a:chOff x="2667000" y="1828800"/>
            <a:chExt cx="3505200" cy="3124200"/>
          </a:xfrm>
        </p:grpSpPr>
        <p:sp>
          <p:nvSpPr>
            <p:cNvPr id="16" name="Rounded Rectangle 15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11" name="TextBox 1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20" name="Isosceles Triangle 19"/>
            <p:cNvSpPr/>
            <p:nvPr/>
          </p:nvSpPr>
          <p:spPr>
            <a:xfrm rot="10800000">
              <a:off x="3886200" y="2743200"/>
              <a:ext cx="1143000" cy="990600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13" name="TextBox 2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990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3814" name="TextBox 21"/>
            <p:cNvSpPr txBox="1">
              <a:spLocks noChangeArrowheads="1"/>
            </p:cNvSpPr>
            <p:nvPr/>
          </p:nvSpPr>
          <p:spPr bwMode="auto">
            <a:xfrm>
              <a:off x="5181600" y="2743200"/>
              <a:ext cx="990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3815" name="TextBox 22"/>
            <p:cNvSpPr txBox="1">
              <a:spLocks noChangeArrowheads="1"/>
            </p:cNvSpPr>
            <p:nvPr/>
          </p:nvSpPr>
          <p:spPr bwMode="auto">
            <a:xfrm>
              <a:off x="3962400" y="3962400"/>
              <a:ext cx="990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1000" y="2514600"/>
            <a:ext cx="19812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Lasts 5-7 seconds – temporary storage (sensory and linguistic input)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629400" y="2438400"/>
            <a:ext cx="19812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Permanent mental storage of knowledge and impression </a:t>
            </a:r>
          </a:p>
        </p:txBody>
      </p:sp>
      <p:sp>
        <p:nvSpPr>
          <p:cNvPr id="28" name="Oval 27"/>
          <p:cNvSpPr/>
          <p:nvPr/>
        </p:nvSpPr>
        <p:spPr>
          <a:xfrm>
            <a:off x="3733800" y="4876800"/>
            <a:ext cx="1524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Central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Executive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819400" y="5943600"/>
            <a:ext cx="1447800" cy="762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Phonological Loop 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724400" y="5943600"/>
            <a:ext cx="1447800" cy="762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Visuospatial</a:t>
            </a: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Sketchpad 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962400" y="5715000"/>
            <a:ext cx="304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4648200" y="5715000"/>
            <a:ext cx="304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410200" y="4953000"/>
            <a:ext cx="1143000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Automatic Pilot 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934200" y="4343400"/>
            <a:ext cx="19812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04800" y="4572000"/>
            <a:ext cx="19812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2209800" y="4267200"/>
            <a:ext cx="1828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4953000" y="4419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endCxn id="33815" idx="3"/>
          </p:cNvCxnSpPr>
          <p:nvPr/>
        </p:nvCxnSpPr>
        <p:spPr>
          <a:xfrm flipH="1" flipV="1">
            <a:off x="5029200" y="4133850"/>
            <a:ext cx="2133600" cy="590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29" grpId="0" animBg="1"/>
      <p:bldP spid="30" grpId="0" animBg="1"/>
      <p:bldP spid="58" grpId="0" animBg="1"/>
      <p:bldP spid="59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Introductions</a:t>
            </a:r>
          </a:p>
        </p:txBody>
      </p:sp>
      <p:pic>
        <p:nvPicPr>
          <p:cNvPr id="14339" name="Picture 2" descr="C:\Users\rfrantu.DPSUSER\AppData\Local\Microsoft\Windows\Temporary Internet Files\Content.IE5\XFPVW882\MC90043475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86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198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“Writing places an even heavier demand on various  memory systems than reading.”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			-Moats (2012) </a:t>
            </a:r>
          </a:p>
        </p:txBody>
      </p:sp>
      <p:pic>
        <p:nvPicPr>
          <p:cNvPr id="34820" name="Picture 3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19438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5"/>
          <p:cNvSpPr txBox="1">
            <a:spLocks noChangeArrowheads="1"/>
          </p:cNvSpPr>
          <p:nvPr/>
        </p:nvSpPr>
        <p:spPr bwMode="auto">
          <a:xfrm rot="-954267">
            <a:off x="608013" y="3286125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Read page 23 in Teaching Beginning Spelling and Writing . Highlight each example of the </a:t>
            </a:r>
          </a:p>
        </p:txBody>
      </p:sp>
      <p:pic>
        <p:nvPicPr>
          <p:cNvPr id="34823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1242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TextBox 7"/>
          <p:cNvSpPr txBox="1">
            <a:spLocks noChangeArrowheads="1"/>
          </p:cNvSpPr>
          <p:nvPr/>
        </p:nvSpPr>
        <p:spPr bwMode="auto">
          <a:xfrm rot="-954267">
            <a:off x="3427413" y="3290888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impact that memory plays on a individuals ability to write. With a small group come up with examples of something that </a:t>
            </a:r>
          </a:p>
        </p:txBody>
      </p:sp>
      <p:pic>
        <p:nvPicPr>
          <p:cNvPr id="34825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1975" y="30480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TextBox 9"/>
          <p:cNvSpPr txBox="1">
            <a:spLocks noChangeArrowheads="1"/>
          </p:cNvSpPr>
          <p:nvPr/>
        </p:nvSpPr>
        <p:spPr bwMode="auto">
          <a:xfrm rot="-954267">
            <a:off x="6248400" y="3214688"/>
            <a:ext cx="2057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impacts memory, either long-term, short-term or working memory (executive functioning + short term memory)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5843" name="Group 25"/>
          <p:cNvGrpSpPr>
            <a:grpSpLocks/>
          </p:cNvGrpSpPr>
          <p:nvPr/>
        </p:nvGrpSpPr>
        <p:grpSpPr bwMode="auto">
          <a:xfrm>
            <a:off x="6934200" y="1600200"/>
            <a:ext cx="2209800" cy="3200400"/>
            <a:chOff x="3048000" y="914400"/>
            <a:chExt cx="4152900" cy="5715000"/>
          </a:xfrm>
        </p:grpSpPr>
        <p:grpSp>
          <p:nvGrpSpPr>
            <p:cNvPr id="35864" name="Group 3"/>
            <p:cNvGrpSpPr>
              <a:grpSpLocks/>
            </p:cNvGrpSpPr>
            <p:nvPr/>
          </p:nvGrpSpPr>
          <p:grpSpPr bwMode="auto">
            <a:xfrm>
              <a:off x="4267200" y="914400"/>
              <a:ext cx="1524000" cy="1447800"/>
              <a:chOff x="2928" y="936"/>
              <a:chExt cx="960" cy="912"/>
            </a:xfrm>
          </p:grpSpPr>
          <p:sp>
            <p:nvSpPr>
              <p:cNvPr id="35884" name="Oval 4"/>
              <p:cNvSpPr>
                <a:spLocks noChangeArrowheads="1"/>
              </p:cNvSpPr>
              <p:nvPr/>
            </p:nvSpPr>
            <p:spPr bwMode="auto">
              <a:xfrm>
                <a:off x="2952" y="936"/>
                <a:ext cx="912" cy="912"/>
              </a:xfrm>
              <a:prstGeom prst="ellipse">
                <a:avLst/>
              </a:prstGeom>
              <a:solidFill>
                <a:srgbClr val="FB6A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2932" y="1190"/>
                <a:ext cx="949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Context Processor</a:t>
                </a:r>
              </a:p>
            </p:txBody>
          </p:sp>
        </p:grpSp>
        <p:grpSp>
          <p:nvGrpSpPr>
            <p:cNvPr id="35865" name="Group 6"/>
            <p:cNvGrpSpPr>
              <a:grpSpLocks/>
            </p:cNvGrpSpPr>
            <p:nvPr/>
          </p:nvGrpSpPr>
          <p:grpSpPr bwMode="auto">
            <a:xfrm>
              <a:off x="3048000" y="4038600"/>
              <a:ext cx="4152900" cy="1447800"/>
              <a:chOff x="2088" y="2976"/>
              <a:chExt cx="2616" cy="912"/>
            </a:xfrm>
          </p:grpSpPr>
          <p:grpSp>
            <p:nvGrpSpPr>
              <p:cNvPr id="35878" name="Group 7"/>
              <p:cNvGrpSpPr>
                <a:grpSpLocks/>
              </p:cNvGrpSpPr>
              <p:nvPr/>
            </p:nvGrpSpPr>
            <p:grpSpPr bwMode="auto">
              <a:xfrm>
                <a:off x="3744" y="2976"/>
                <a:ext cx="960" cy="912"/>
                <a:chOff x="3744" y="2976"/>
                <a:chExt cx="960" cy="912"/>
              </a:xfrm>
            </p:grpSpPr>
            <p:sp>
              <p:nvSpPr>
                <p:cNvPr id="35882" name="Oval 8"/>
                <p:cNvSpPr>
                  <a:spLocks noChangeArrowheads="1"/>
                </p:cNvSpPr>
                <p:nvPr/>
              </p:nvSpPr>
              <p:spPr bwMode="auto">
                <a:xfrm>
                  <a:off x="3744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588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744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900">
                      <a:latin typeface="Tw Cen MT" pitchFamily="34" charset="0"/>
                    </a:rPr>
                    <a:t>Orthographic Processor</a:t>
                  </a:r>
                </a:p>
              </p:txBody>
            </p:sp>
          </p:grpSp>
          <p:grpSp>
            <p:nvGrpSpPr>
              <p:cNvPr id="35879" name="Group 10"/>
              <p:cNvGrpSpPr>
                <a:grpSpLocks/>
              </p:cNvGrpSpPr>
              <p:nvPr/>
            </p:nvGrpSpPr>
            <p:grpSpPr bwMode="auto">
              <a:xfrm>
                <a:off x="2088" y="2976"/>
                <a:ext cx="960" cy="912"/>
                <a:chOff x="2088" y="2976"/>
                <a:chExt cx="960" cy="912"/>
              </a:xfrm>
            </p:grpSpPr>
            <p:sp>
              <p:nvSpPr>
                <p:cNvPr id="35880" name="Oval 11"/>
                <p:cNvSpPr>
                  <a:spLocks noChangeArrowheads="1"/>
                </p:cNvSpPr>
                <p:nvPr/>
              </p:nvSpPr>
              <p:spPr bwMode="auto">
                <a:xfrm>
                  <a:off x="2112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588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088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800">
                      <a:latin typeface="Tw Cen MT" pitchFamily="34" charset="0"/>
                    </a:rPr>
                    <a:t>Phonological</a:t>
                  </a:r>
                  <a:r>
                    <a:rPr lang="en-US" sz="900">
                      <a:latin typeface="Tw Cen MT" pitchFamily="34" charset="0"/>
                    </a:rPr>
                    <a:t> Processor</a:t>
                  </a:r>
                </a:p>
              </p:txBody>
            </p:sp>
          </p:grpSp>
        </p:grpSp>
        <p:grpSp>
          <p:nvGrpSpPr>
            <p:cNvPr id="35866" name="Group 13"/>
            <p:cNvGrpSpPr>
              <a:grpSpLocks/>
            </p:cNvGrpSpPr>
            <p:nvPr/>
          </p:nvGrpSpPr>
          <p:grpSpPr bwMode="auto">
            <a:xfrm>
              <a:off x="4267200" y="2514600"/>
              <a:ext cx="1524000" cy="1447800"/>
              <a:chOff x="2880" y="2016"/>
              <a:chExt cx="960" cy="912"/>
            </a:xfrm>
          </p:grpSpPr>
          <p:sp>
            <p:nvSpPr>
              <p:cNvPr id="35876" name="Oval 14"/>
              <p:cNvSpPr>
                <a:spLocks noChangeArrowheads="1"/>
              </p:cNvSpPr>
              <p:nvPr/>
            </p:nvSpPr>
            <p:spPr bwMode="auto">
              <a:xfrm>
                <a:off x="2904" y="2016"/>
                <a:ext cx="912" cy="912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2884" y="2269"/>
                <a:ext cx="949" cy="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Meaning Processor</a:t>
                </a:r>
              </a:p>
            </p:txBody>
          </p:sp>
        </p:grpSp>
        <p:grpSp>
          <p:nvGrpSpPr>
            <p:cNvPr id="35867" name="Group 17"/>
            <p:cNvGrpSpPr>
              <a:grpSpLocks/>
            </p:cNvGrpSpPr>
            <p:nvPr/>
          </p:nvGrpSpPr>
          <p:grpSpPr bwMode="auto">
            <a:xfrm>
              <a:off x="4343400" y="3505200"/>
              <a:ext cx="1555750" cy="1433513"/>
              <a:chOff x="2620" y="2649"/>
              <a:chExt cx="980" cy="903"/>
            </a:xfrm>
          </p:grpSpPr>
          <p:sp>
            <p:nvSpPr>
              <p:cNvPr id="35873" name="AutoShape 18"/>
              <p:cNvSpPr>
                <a:spLocks noChangeArrowheads="1"/>
              </p:cNvSpPr>
              <p:nvPr/>
            </p:nvSpPr>
            <p:spPr bwMode="auto">
              <a:xfrm rot="5400000">
                <a:off x="3024" y="3120"/>
                <a:ext cx="192" cy="672"/>
              </a:xfrm>
              <a:prstGeom prst="upDownArrow">
                <a:avLst>
                  <a:gd name="adj1" fmla="val 50000"/>
                  <a:gd name="adj2" fmla="val 7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5874" name="AutoShape 19"/>
              <p:cNvSpPr>
                <a:spLocks noChangeArrowheads="1"/>
              </p:cNvSpPr>
              <p:nvPr/>
            </p:nvSpPr>
            <p:spPr bwMode="auto">
              <a:xfrm rot="-1956574">
                <a:off x="3408" y="2688"/>
                <a:ext cx="192" cy="572"/>
              </a:xfrm>
              <a:prstGeom prst="upDownArrow">
                <a:avLst>
                  <a:gd name="adj1" fmla="val 50000"/>
                  <a:gd name="adj2" fmla="val 59583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5875" name="AutoShape 20"/>
              <p:cNvSpPr>
                <a:spLocks noChangeArrowheads="1"/>
              </p:cNvSpPr>
              <p:nvPr/>
            </p:nvSpPr>
            <p:spPr bwMode="auto">
              <a:xfrm rot="2175313">
                <a:off x="2620" y="2649"/>
                <a:ext cx="192" cy="576"/>
              </a:xfrm>
              <a:prstGeom prst="upDownArrow">
                <a:avLst>
                  <a:gd name="adj1" fmla="val 50000"/>
                  <a:gd name="adj2" fmla="val 6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5868" name="Text Box 26"/>
            <p:cNvSpPr txBox="1">
              <a:spLocks noChangeArrowheads="1"/>
            </p:cNvSpPr>
            <p:nvPr/>
          </p:nvSpPr>
          <p:spPr bwMode="auto">
            <a:xfrm>
              <a:off x="4495798" y="4191000"/>
              <a:ext cx="1295399" cy="436932"/>
            </a:xfrm>
            <a:prstGeom prst="rect">
              <a:avLst/>
            </a:prstGeom>
            <a:gradFill rotWithShape="0">
              <a:gsLst>
                <a:gs pos="0">
                  <a:srgbClr val="743125"/>
                </a:gs>
                <a:gs pos="50000">
                  <a:srgbClr val="FB6A4F"/>
                </a:gs>
                <a:gs pos="100000">
                  <a:srgbClr val="74312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>
                  <a:latin typeface="Tw Cen MT" pitchFamily="34" charset="0"/>
                </a:rPr>
                <a:t>Phonics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4268214" y="5180807"/>
              <a:ext cx="1521537" cy="1448593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/>
                  </a:solidFill>
                </a:rPr>
                <a:t>Grapho</a:t>
              </a:r>
              <a:r>
                <a:rPr lang="en-US" sz="800" dirty="0">
                  <a:solidFill>
                    <a:schemeClr val="tx1"/>
                  </a:solidFill>
                </a:rPr>
                <a:t>-motor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Processor </a:t>
              </a:r>
            </a:p>
          </p:txBody>
        </p:sp>
        <p:sp>
          <p:nvSpPr>
            <p:cNvPr id="35870" name="AutoShape 16"/>
            <p:cNvSpPr>
              <a:spLocks noChangeArrowheads="1"/>
            </p:cNvSpPr>
            <p:nvPr/>
          </p:nvSpPr>
          <p:spPr bwMode="auto">
            <a:xfrm>
              <a:off x="4876800" y="205740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5871" name="AutoShape 16"/>
            <p:cNvSpPr>
              <a:spLocks noChangeArrowheads="1"/>
            </p:cNvSpPr>
            <p:nvPr/>
          </p:nvSpPr>
          <p:spPr bwMode="auto">
            <a:xfrm rot="2871821">
              <a:off x="5699082" y="4991746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5872" name="AutoShape 16"/>
            <p:cNvSpPr>
              <a:spLocks noChangeArrowheads="1"/>
            </p:cNvSpPr>
            <p:nvPr/>
          </p:nvSpPr>
          <p:spPr bwMode="auto">
            <a:xfrm rot="-2618346">
              <a:off x="4083412" y="500805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grpSp>
        <p:nvGrpSpPr>
          <p:cNvPr id="35844" name="Group 26"/>
          <p:cNvGrpSpPr>
            <a:grpSpLocks/>
          </p:cNvGrpSpPr>
          <p:nvPr/>
        </p:nvGrpSpPr>
        <p:grpSpPr bwMode="auto">
          <a:xfrm>
            <a:off x="533400" y="4114800"/>
            <a:ext cx="1600200" cy="1752600"/>
            <a:chOff x="2667000" y="1828800"/>
            <a:chExt cx="3505200" cy="3124200"/>
          </a:xfrm>
        </p:grpSpPr>
        <p:sp>
          <p:nvSpPr>
            <p:cNvPr id="28" name="Rounded Rectangle 27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59" name="TextBox 2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199" cy="43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887562" y="2742856"/>
              <a:ext cx="1140581" cy="990462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61" name="TextBox 3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1182914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5862" name="TextBox 31"/>
            <p:cNvSpPr txBox="1">
              <a:spLocks noChangeArrowheads="1"/>
            </p:cNvSpPr>
            <p:nvPr/>
          </p:nvSpPr>
          <p:spPr bwMode="auto">
            <a:xfrm>
              <a:off x="5003800" y="2743200"/>
              <a:ext cx="1168400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5863" name="TextBox 32"/>
            <p:cNvSpPr txBox="1">
              <a:spLocks noChangeArrowheads="1"/>
            </p:cNvSpPr>
            <p:nvPr/>
          </p:nvSpPr>
          <p:spPr bwMode="auto">
            <a:xfrm>
              <a:off x="3962399" y="3962401"/>
              <a:ext cx="1208315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35845" name="TextBox 33"/>
          <p:cNvSpPr txBox="1">
            <a:spLocks noChangeArrowheads="1"/>
          </p:cNvSpPr>
          <p:nvPr/>
        </p:nvSpPr>
        <p:spPr bwMode="auto">
          <a:xfrm>
            <a:off x="533400" y="6324600"/>
            <a:ext cx="1143000" cy="2619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Tw Cen MT" pitchFamily="34" charset="0"/>
              </a:rPr>
              <a:t>Automatic Pilot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038225" y="5638800"/>
            <a:ext cx="257175" cy="781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847" name="TextBox 37"/>
          <p:cNvSpPr txBox="1">
            <a:spLocks noChangeArrowheads="1"/>
          </p:cNvSpPr>
          <p:nvPr/>
        </p:nvSpPr>
        <p:spPr bwMode="auto">
          <a:xfrm>
            <a:off x="2133600" y="5943600"/>
            <a:ext cx="1219200" cy="6302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35848" name="TextBox 38"/>
          <p:cNvSpPr txBox="1">
            <a:spLocks noChangeArrowheads="1"/>
          </p:cNvSpPr>
          <p:nvPr/>
        </p:nvSpPr>
        <p:spPr bwMode="auto">
          <a:xfrm>
            <a:off x="3581400" y="5638800"/>
            <a:ext cx="1066800" cy="73818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1600200" y="5638800"/>
            <a:ext cx="990600" cy="400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5863" idx="3"/>
          </p:cNvCxnSpPr>
          <p:nvPr/>
        </p:nvCxnSpPr>
        <p:spPr>
          <a:xfrm flipH="1" flipV="1">
            <a:off x="1676400" y="5465763"/>
            <a:ext cx="2133600" cy="268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5-Point Star 43"/>
          <p:cNvSpPr/>
          <p:nvPr/>
        </p:nvSpPr>
        <p:spPr>
          <a:xfrm>
            <a:off x="1219200" y="38862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038600" y="3581400"/>
            <a:ext cx="1524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Writing </a:t>
            </a:r>
          </a:p>
        </p:txBody>
      </p:sp>
      <p:sp>
        <p:nvSpPr>
          <p:cNvPr id="35853" name="TextBox 45"/>
          <p:cNvSpPr txBox="1">
            <a:spLocks noChangeArrowheads="1"/>
          </p:cNvSpPr>
          <p:nvPr/>
        </p:nvSpPr>
        <p:spPr bwMode="auto">
          <a:xfrm>
            <a:off x="457200" y="16764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2</a:t>
            </a:r>
          </a:p>
        </p:txBody>
      </p:sp>
      <p:pic>
        <p:nvPicPr>
          <p:cNvPr id="35854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55" name="Group 49"/>
          <p:cNvGrpSpPr>
            <a:grpSpLocks/>
          </p:cNvGrpSpPr>
          <p:nvPr/>
        </p:nvGrpSpPr>
        <p:grpSpPr bwMode="auto">
          <a:xfrm>
            <a:off x="8534400" y="1752600"/>
            <a:ext cx="401638" cy="1447800"/>
            <a:chOff x="6299143" y="1577365"/>
            <a:chExt cx="803455" cy="2604212"/>
          </a:xfrm>
        </p:grpSpPr>
        <p:sp>
          <p:nvSpPr>
            <p:cNvPr id="48" name="Up-Down Arrow 47"/>
            <p:cNvSpPr/>
            <p:nvPr/>
          </p:nvSpPr>
          <p:spPr>
            <a:xfrm rot="20369043">
              <a:off x="6299143" y="1577365"/>
              <a:ext cx="774873" cy="260421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4114520">
              <a:off x="5780586" y="2811023"/>
              <a:ext cx="2135911" cy="508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  <a:cs typeface="+mn-cs"/>
                </a:rPr>
                <a:t>Processing Speed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pic>
        <p:nvPicPr>
          <p:cNvPr id="36867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ounded Rectangle 42"/>
          <p:cNvSpPr/>
          <p:nvPr/>
        </p:nvSpPr>
        <p:spPr>
          <a:xfrm>
            <a:off x="6096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Planning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(idea generation)</a:t>
            </a:r>
            <a:r>
              <a:rPr lang="en-US" sz="1400" dirty="0"/>
              <a:t>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34290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Translating into written form </a:t>
            </a:r>
            <a:r>
              <a:rPr lang="en-US" dirty="0"/>
              <a:t> 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172200" y="3429000"/>
            <a:ext cx="20574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Reviewing and Revising </a:t>
            </a:r>
            <a:r>
              <a:rPr lang="en-US" sz="1600" dirty="0"/>
              <a:t>(proof reading, editing and revising)  </a:t>
            </a:r>
            <a:r>
              <a:rPr lang="en-US" sz="1200" dirty="0"/>
              <a:t> 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209800" y="5562600"/>
            <a:ext cx="2209800" cy="129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Translating </a:t>
            </a:r>
            <a:r>
              <a:rPr lang="en-US" dirty="0"/>
              <a:t>(conversion of ideas into words, sentences and discourse) 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4800600" y="5562600"/>
            <a:ext cx="2057400" cy="129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Transcribing </a:t>
            </a:r>
            <a:r>
              <a:rPr lang="en-US" dirty="0"/>
              <a:t>(</a:t>
            </a:r>
            <a:r>
              <a:rPr lang="en-US" dirty="0" err="1"/>
              <a:t>graphomotor</a:t>
            </a:r>
            <a:r>
              <a:rPr lang="en-US" dirty="0"/>
              <a:t> production</a:t>
            </a:r>
            <a:r>
              <a:rPr lang="en-US" sz="2400" dirty="0"/>
              <a:t>) </a:t>
            </a:r>
            <a:endParaRPr lang="en-US" dirty="0"/>
          </a:p>
        </p:txBody>
      </p:sp>
      <p:sp>
        <p:nvSpPr>
          <p:cNvPr id="52" name="Curved Down Arrow 51"/>
          <p:cNvSpPr/>
          <p:nvPr/>
        </p:nvSpPr>
        <p:spPr>
          <a:xfrm>
            <a:off x="1524000" y="27432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Curved Down Arrow 52"/>
          <p:cNvSpPr/>
          <p:nvPr/>
        </p:nvSpPr>
        <p:spPr>
          <a:xfrm>
            <a:off x="4800600" y="27432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Curved Down Arrow 53"/>
          <p:cNvSpPr/>
          <p:nvPr/>
        </p:nvSpPr>
        <p:spPr>
          <a:xfrm rot="10800000">
            <a:off x="1600200" y="47244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Curved Down Arrow 54"/>
          <p:cNvSpPr/>
          <p:nvPr/>
        </p:nvSpPr>
        <p:spPr>
          <a:xfrm rot="10800000">
            <a:off x="4876800" y="4724400"/>
            <a:ext cx="22098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3733800" y="47244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648200" y="47244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879" name="TextBox 59"/>
          <p:cNvSpPr txBox="1">
            <a:spLocks noChangeArrowheads="1"/>
          </p:cNvSpPr>
          <p:nvPr/>
        </p:nvSpPr>
        <p:spPr bwMode="auto">
          <a:xfrm>
            <a:off x="228600" y="1752600"/>
            <a:ext cx="876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w Cen MT" pitchFamily="34" charset="0"/>
              </a:rPr>
              <a:t>Hays and Flowers Recursive Mental Processes: The Writing Process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Writing is so difficult!</a:t>
            </a:r>
          </a:p>
        </p:txBody>
      </p:sp>
      <p:grpSp>
        <p:nvGrpSpPr>
          <p:cNvPr id="37891" name="Group 26"/>
          <p:cNvGrpSpPr>
            <a:grpSpLocks/>
          </p:cNvGrpSpPr>
          <p:nvPr/>
        </p:nvGrpSpPr>
        <p:grpSpPr bwMode="auto">
          <a:xfrm>
            <a:off x="533400" y="4114800"/>
            <a:ext cx="1600200" cy="1752600"/>
            <a:chOff x="2667000" y="1828800"/>
            <a:chExt cx="3505200" cy="3124200"/>
          </a:xfrm>
        </p:grpSpPr>
        <p:sp>
          <p:nvSpPr>
            <p:cNvPr id="28" name="Rounded Rectangle 27"/>
            <p:cNvSpPr/>
            <p:nvPr/>
          </p:nvSpPr>
          <p:spPr>
            <a:xfrm>
              <a:off x="2667000" y="1828800"/>
              <a:ext cx="3505200" cy="3124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945" name="TextBox 28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3124199" cy="43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w Cen MT" pitchFamily="34" charset="0"/>
                </a:rPr>
                <a:t>Memory Processes </a:t>
              </a:r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887562" y="2742856"/>
              <a:ext cx="1140581" cy="990462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947" name="TextBox 30"/>
            <p:cNvSpPr txBox="1">
              <a:spLocks noChangeArrowheads="1"/>
            </p:cNvSpPr>
            <p:nvPr/>
          </p:nvSpPr>
          <p:spPr bwMode="auto">
            <a:xfrm>
              <a:off x="2819400" y="2743200"/>
              <a:ext cx="1182914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short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7948" name="TextBox 31"/>
            <p:cNvSpPr txBox="1">
              <a:spLocks noChangeArrowheads="1"/>
            </p:cNvSpPr>
            <p:nvPr/>
          </p:nvSpPr>
          <p:spPr bwMode="auto">
            <a:xfrm>
              <a:off x="5003800" y="2743200"/>
              <a:ext cx="1168400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long term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</a:t>
              </a:r>
            </a:p>
          </p:txBody>
        </p:sp>
        <p:sp>
          <p:nvSpPr>
            <p:cNvPr id="37949" name="TextBox 32"/>
            <p:cNvSpPr txBox="1">
              <a:spLocks noChangeArrowheads="1"/>
            </p:cNvSpPr>
            <p:nvPr/>
          </p:nvSpPr>
          <p:spPr bwMode="auto">
            <a:xfrm>
              <a:off x="3962399" y="3962401"/>
              <a:ext cx="1208315" cy="548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>
                  <a:latin typeface="Tw Cen MT" pitchFamily="34" charset="0"/>
                </a:rPr>
                <a:t>working </a:t>
              </a:r>
            </a:p>
            <a:p>
              <a:pPr algn="ctr"/>
              <a:r>
                <a:rPr lang="en-US" sz="700">
                  <a:latin typeface="Tw Cen MT" pitchFamily="34" charset="0"/>
                </a:rPr>
                <a:t>memory </a:t>
              </a:r>
            </a:p>
          </p:txBody>
        </p:sp>
      </p:grpSp>
      <p:sp>
        <p:nvSpPr>
          <p:cNvPr id="37892" name="TextBox 33"/>
          <p:cNvSpPr txBox="1">
            <a:spLocks noChangeArrowheads="1"/>
          </p:cNvSpPr>
          <p:nvPr/>
        </p:nvSpPr>
        <p:spPr bwMode="auto">
          <a:xfrm>
            <a:off x="533400" y="6324600"/>
            <a:ext cx="1143000" cy="2619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Tw Cen MT" pitchFamily="34" charset="0"/>
              </a:rPr>
              <a:t>Automatic Pilot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038225" y="5638800"/>
            <a:ext cx="257175" cy="781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894" name="TextBox 37"/>
          <p:cNvSpPr txBox="1">
            <a:spLocks noChangeArrowheads="1"/>
          </p:cNvSpPr>
          <p:nvPr/>
        </p:nvSpPr>
        <p:spPr bwMode="auto">
          <a:xfrm>
            <a:off x="2133600" y="5943600"/>
            <a:ext cx="1219200" cy="63023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37895" name="TextBox 38"/>
          <p:cNvSpPr txBox="1">
            <a:spLocks noChangeArrowheads="1"/>
          </p:cNvSpPr>
          <p:nvPr/>
        </p:nvSpPr>
        <p:spPr bwMode="auto">
          <a:xfrm>
            <a:off x="3581400" y="5638800"/>
            <a:ext cx="1066800" cy="738188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1600200" y="5638800"/>
            <a:ext cx="990600" cy="400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7949" idx="3"/>
          </p:cNvCxnSpPr>
          <p:nvPr/>
        </p:nvCxnSpPr>
        <p:spPr>
          <a:xfrm flipH="1" flipV="1">
            <a:off x="1676400" y="5465763"/>
            <a:ext cx="2133600" cy="268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5-Point Star 43"/>
          <p:cNvSpPr/>
          <p:nvPr/>
        </p:nvSpPr>
        <p:spPr>
          <a:xfrm>
            <a:off x="1219200" y="38862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99" name="TextBox 45"/>
          <p:cNvSpPr txBox="1">
            <a:spLocks noChangeArrowheads="1"/>
          </p:cNvSpPr>
          <p:nvPr/>
        </p:nvSpPr>
        <p:spPr bwMode="auto">
          <a:xfrm>
            <a:off x="7010400" y="1828800"/>
            <a:ext cx="1981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w Cen MT" pitchFamily="34" charset="0"/>
              </a:rPr>
              <a:t>Writing  Processing Model Part 3 (final) </a:t>
            </a:r>
          </a:p>
        </p:txBody>
      </p:sp>
      <p:pic>
        <p:nvPicPr>
          <p:cNvPr id="37900" name="Picture 46" descr="C:\Users\rfrantu.DPSUSER\AppData\Local\Microsoft\Windows\Temporary Internet Files\Content.IE5\51MDEWEC\MM9003237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482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ounded Rectangle 42"/>
          <p:cNvSpPr/>
          <p:nvPr/>
        </p:nvSpPr>
        <p:spPr>
          <a:xfrm>
            <a:off x="609600" y="1752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Planning 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3657600" y="1905000"/>
            <a:ext cx="16002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581400" y="2362200"/>
            <a:ext cx="17526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2362200" y="1752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Translating 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3505200" y="3352800"/>
            <a:ext cx="12954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2362200" y="28956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Transcribing </a:t>
            </a:r>
          </a:p>
        </p:txBody>
      </p:sp>
      <p:grpSp>
        <p:nvGrpSpPr>
          <p:cNvPr id="37907" name="Group 25"/>
          <p:cNvGrpSpPr>
            <a:grpSpLocks/>
          </p:cNvGrpSpPr>
          <p:nvPr/>
        </p:nvGrpSpPr>
        <p:grpSpPr bwMode="auto">
          <a:xfrm>
            <a:off x="4495800" y="1600200"/>
            <a:ext cx="2209800" cy="3200400"/>
            <a:chOff x="3048000" y="914400"/>
            <a:chExt cx="4152900" cy="5715000"/>
          </a:xfrm>
        </p:grpSpPr>
        <p:grpSp>
          <p:nvGrpSpPr>
            <p:cNvPr id="37922" name="Group 3"/>
            <p:cNvGrpSpPr>
              <a:grpSpLocks/>
            </p:cNvGrpSpPr>
            <p:nvPr/>
          </p:nvGrpSpPr>
          <p:grpSpPr bwMode="auto">
            <a:xfrm>
              <a:off x="4267200" y="914400"/>
              <a:ext cx="1524000" cy="1447800"/>
              <a:chOff x="2928" y="936"/>
              <a:chExt cx="960" cy="912"/>
            </a:xfrm>
          </p:grpSpPr>
          <p:sp>
            <p:nvSpPr>
              <p:cNvPr id="37942" name="Oval 4"/>
              <p:cNvSpPr>
                <a:spLocks noChangeArrowheads="1"/>
              </p:cNvSpPr>
              <p:nvPr/>
            </p:nvSpPr>
            <p:spPr bwMode="auto">
              <a:xfrm>
                <a:off x="2952" y="936"/>
                <a:ext cx="912" cy="912"/>
              </a:xfrm>
              <a:prstGeom prst="ellipse">
                <a:avLst/>
              </a:prstGeom>
              <a:solidFill>
                <a:srgbClr val="FB6A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2932" y="1190"/>
                <a:ext cx="949" cy="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Context Processor</a:t>
                </a:r>
              </a:p>
            </p:txBody>
          </p:sp>
        </p:grpSp>
        <p:grpSp>
          <p:nvGrpSpPr>
            <p:cNvPr id="37923" name="Group 6"/>
            <p:cNvGrpSpPr>
              <a:grpSpLocks/>
            </p:cNvGrpSpPr>
            <p:nvPr/>
          </p:nvGrpSpPr>
          <p:grpSpPr bwMode="auto">
            <a:xfrm>
              <a:off x="3048000" y="4038600"/>
              <a:ext cx="4152900" cy="1447800"/>
              <a:chOff x="2088" y="2976"/>
              <a:chExt cx="2616" cy="912"/>
            </a:xfrm>
          </p:grpSpPr>
          <p:grpSp>
            <p:nvGrpSpPr>
              <p:cNvPr id="37936" name="Group 7"/>
              <p:cNvGrpSpPr>
                <a:grpSpLocks/>
              </p:cNvGrpSpPr>
              <p:nvPr/>
            </p:nvGrpSpPr>
            <p:grpSpPr bwMode="auto">
              <a:xfrm>
                <a:off x="3744" y="2976"/>
                <a:ext cx="960" cy="912"/>
                <a:chOff x="3744" y="2976"/>
                <a:chExt cx="960" cy="912"/>
              </a:xfrm>
            </p:grpSpPr>
            <p:sp>
              <p:nvSpPr>
                <p:cNvPr id="37940" name="Oval 8"/>
                <p:cNvSpPr>
                  <a:spLocks noChangeArrowheads="1"/>
                </p:cNvSpPr>
                <p:nvPr/>
              </p:nvSpPr>
              <p:spPr bwMode="auto">
                <a:xfrm>
                  <a:off x="3744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794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744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900">
                      <a:latin typeface="Tw Cen MT" pitchFamily="34" charset="0"/>
                    </a:rPr>
                    <a:t>Orthographic Processor</a:t>
                  </a:r>
                </a:p>
              </p:txBody>
            </p:sp>
          </p:grpSp>
          <p:grpSp>
            <p:nvGrpSpPr>
              <p:cNvPr id="37937" name="Group 10"/>
              <p:cNvGrpSpPr>
                <a:grpSpLocks/>
              </p:cNvGrpSpPr>
              <p:nvPr/>
            </p:nvGrpSpPr>
            <p:grpSpPr bwMode="auto">
              <a:xfrm>
                <a:off x="2088" y="2976"/>
                <a:ext cx="960" cy="912"/>
                <a:chOff x="2088" y="2976"/>
                <a:chExt cx="960" cy="912"/>
              </a:xfrm>
            </p:grpSpPr>
            <p:sp>
              <p:nvSpPr>
                <p:cNvPr id="37938" name="Oval 11"/>
                <p:cNvSpPr>
                  <a:spLocks noChangeArrowheads="1"/>
                </p:cNvSpPr>
                <p:nvPr/>
              </p:nvSpPr>
              <p:spPr bwMode="auto">
                <a:xfrm>
                  <a:off x="2112" y="2976"/>
                  <a:ext cx="912" cy="912"/>
                </a:xfrm>
                <a:prstGeom prst="ellipse">
                  <a:avLst/>
                </a:prstGeom>
                <a:solidFill>
                  <a:srgbClr val="96D04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793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088" y="3230"/>
                  <a:ext cx="960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800">
                      <a:latin typeface="Tw Cen MT" pitchFamily="34" charset="0"/>
                    </a:rPr>
                    <a:t>Phonological</a:t>
                  </a:r>
                  <a:r>
                    <a:rPr lang="en-US" sz="900">
                      <a:latin typeface="Tw Cen MT" pitchFamily="34" charset="0"/>
                    </a:rPr>
                    <a:t> Processor</a:t>
                  </a:r>
                </a:p>
              </p:txBody>
            </p:sp>
          </p:grpSp>
        </p:grpSp>
        <p:grpSp>
          <p:nvGrpSpPr>
            <p:cNvPr id="37924" name="Group 13"/>
            <p:cNvGrpSpPr>
              <a:grpSpLocks/>
            </p:cNvGrpSpPr>
            <p:nvPr/>
          </p:nvGrpSpPr>
          <p:grpSpPr bwMode="auto">
            <a:xfrm>
              <a:off x="4267200" y="2547938"/>
              <a:ext cx="1524000" cy="1447800"/>
              <a:chOff x="2880" y="2037"/>
              <a:chExt cx="960" cy="912"/>
            </a:xfrm>
          </p:grpSpPr>
          <p:sp>
            <p:nvSpPr>
              <p:cNvPr id="37934" name="Oval 14"/>
              <p:cNvSpPr>
                <a:spLocks noChangeArrowheads="1"/>
              </p:cNvSpPr>
              <p:nvPr/>
            </p:nvSpPr>
            <p:spPr bwMode="auto">
              <a:xfrm>
                <a:off x="2924" y="2037"/>
                <a:ext cx="912" cy="912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2884" y="2271"/>
                <a:ext cx="949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  <a:cs typeface="+mn-cs"/>
                  </a:rPr>
                  <a:t>Meaning Processor</a:t>
                </a:r>
              </a:p>
            </p:txBody>
          </p:sp>
        </p:grpSp>
        <p:grpSp>
          <p:nvGrpSpPr>
            <p:cNvPr id="37925" name="Group 17"/>
            <p:cNvGrpSpPr>
              <a:grpSpLocks/>
            </p:cNvGrpSpPr>
            <p:nvPr/>
          </p:nvGrpSpPr>
          <p:grpSpPr bwMode="auto">
            <a:xfrm>
              <a:off x="4343400" y="3505200"/>
              <a:ext cx="1555750" cy="1433513"/>
              <a:chOff x="2620" y="2649"/>
              <a:chExt cx="980" cy="903"/>
            </a:xfrm>
          </p:grpSpPr>
          <p:sp>
            <p:nvSpPr>
              <p:cNvPr id="37931" name="AutoShape 18"/>
              <p:cNvSpPr>
                <a:spLocks noChangeArrowheads="1"/>
              </p:cNvSpPr>
              <p:nvPr/>
            </p:nvSpPr>
            <p:spPr bwMode="auto">
              <a:xfrm rot="5400000">
                <a:off x="3024" y="3120"/>
                <a:ext cx="192" cy="672"/>
              </a:xfrm>
              <a:prstGeom prst="upDownArrow">
                <a:avLst>
                  <a:gd name="adj1" fmla="val 50000"/>
                  <a:gd name="adj2" fmla="val 7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7932" name="AutoShape 19"/>
              <p:cNvSpPr>
                <a:spLocks noChangeArrowheads="1"/>
              </p:cNvSpPr>
              <p:nvPr/>
            </p:nvSpPr>
            <p:spPr bwMode="auto">
              <a:xfrm rot="-1956574">
                <a:off x="3408" y="2688"/>
                <a:ext cx="192" cy="572"/>
              </a:xfrm>
              <a:prstGeom prst="upDownArrow">
                <a:avLst>
                  <a:gd name="adj1" fmla="val 50000"/>
                  <a:gd name="adj2" fmla="val 59583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7933" name="AutoShape 20"/>
              <p:cNvSpPr>
                <a:spLocks noChangeArrowheads="1"/>
              </p:cNvSpPr>
              <p:nvPr/>
            </p:nvSpPr>
            <p:spPr bwMode="auto">
              <a:xfrm rot="2175313">
                <a:off x="2620" y="2649"/>
                <a:ext cx="192" cy="576"/>
              </a:xfrm>
              <a:prstGeom prst="upDownArrow">
                <a:avLst>
                  <a:gd name="adj1" fmla="val 50000"/>
                  <a:gd name="adj2" fmla="val 60000"/>
                </a:avLst>
              </a:prstGeom>
              <a:gradFill rotWithShape="0">
                <a:gsLst>
                  <a:gs pos="0">
                    <a:srgbClr val="4D3457"/>
                  </a:gs>
                  <a:gs pos="50000">
                    <a:srgbClr val="A671BB"/>
                  </a:gs>
                  <a:gs pos="100000">
                    <a:srgbClr val="4D3457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7926" name="Text Box 26"/>
            <p:cNvSpPr txBox="1">
              <a:spLocks noChangeArrowheads="1"/>
            </p:cNvSpPr>
            <p:nvPr/>
          </p:nvSpPr>
          <p:spPr bwMode="auto">
            <a:xfrm>
              <a:off x="4495798" y="4191000"/>
              <a:ext cx="1295399" cy="436932"/>
            </a:xfrm>
            <a:prstGeom prst="rect">
              <a:avLst/>
            </a:prstGeom>
            <a:gradFill rotWithShape="0">
              <a:gsLst>
                <a:gs pos="0">
                  <a:srgbClr val="743125"/>
                </a:gs>
                <a:gs pos="50000">
                  <a:srgbClr val="FB6A4F"/>
                </a:gs>
                <a:gs pos="100000">
                  <a:srgbClr val="74312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>
                  <a:latin typeface="Tw Cen MT" pitchFamily="34" charset="0"/>
                </a:rPr>
                <a:t>Phonics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4268214" y="5180807"/>
              <a:ext cx="1521537" cy="1448593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/>
                  </a:solidFill>
                </a:rPr>
                <a:t>Grapho</a:t>
              </a:r>
              <a:r>
                <a:rPr lang="en-US" sz="800" dirty="0">
                  <a:solidFill>
                    <a:schemeClr val="tx1"/>
                  </a:solidFill>
                </a:rPr>
                <a:t>-motor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Processor </a:t>
              </a:r>
            </a:p>
          </p:txBody>
        </p:sp>
        <p:sp>
          <p:nvSpPr>
            <p:cNvPr id="37928" name="AutoShape 16"/>
            <p:cNvSpPr>
              <a:spLocks noChangeArrowheads="1"/>
            </p:cNvSpPr>
            <p:nvPr/>
          </p:nvSpPr>
          <p:spPr bwMode="auto">
            <a:xfrm>
              <a:off x="4876800" y="205740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7929" name="AutoShape 16"/>
            <p:cNvSpPr>
              <a:spLocks noChangeArrowheads="1"/>
            </p:cNvSpPr>
            <p:nvPr/>
          </p:nvSpPr>
          <p:spPr bwMode="auto">
            <a:xfrm rot="2871821">
              <a:off x="5699082" y="4991746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37930" name="AutoShape 16"/>
            <p:cNvSpPr>
              <a:spLocks noChangeArrowheads="1"/>
            </p:cNvSpPr>
            <p:nvPr/>
          </p:nvSpPr>
          <p:spPr bwMode="auto">
            <a:xfrm rot="-2618346">
              <a:off x="4083412" y="5008050"/>
              <a:ext cx="304800" cy="914400"/>
            </a:xfrm>
            <a:prstGeom prst="upDownArrow">
              <a:avLst>
                <a:gd name="adj1" fmla="val 50000"/>
                <a:gd name="adj2" fmla="val 60000"/>
              </a:avLst>
            </a:prstGeom>
            <a:gradFill rotWithShape="0">
              <a:gsLst>
                <a:gs pos="0">
                  <a:srgbClr val="4D3457"/>
                </a:gs>
                <a:gs pos="50000">
                  <a:srgbClr val="A671BB"/>
                </a:gs>
                <a:gs pos="100000">
                  <a:srgbClr val="4D345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</p:grpSp>
      <p:cxnSp>
        <p:nvCxnSpPr>
          <p:cNvPr id="61" name="Straight Connector 60"/>
          <p:cNvCxnSpPr/>
          <p:nvPr/>
        </p:nvCxnSpPr>
        <p:spPr>
          <a:xfrm>
            <a:off x="3581400" y="4419600"/>
            <a:ext cx="129540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2743200" y="38862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Writing 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3657600" y="4572000"/>
            <a:ext cx="12954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Reviewing  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 flipV="1">
            <a:off x="1143000" y="2590800"/>
            <a:ext cx="228600" cy="144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1371600" y="2514600"/>
            <a:ext cx="11430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1371600" y="3429000"/>
            <a:ext cx="1143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971800" y="2514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200400" y="3581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752600" y="2209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28" idx="3"/>
          </p:cNvCxnSpPr>
          <p:nvPr/>
        </p:nvCxnSpPr>
        <p:spPr>
          <a:xfrm flipH="1" flipV="1">
            <a:off x="2133600" y="4991100"/>
            <a:ext cx="16002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5943600" y="4495800"/>
            <a:ext cx="29718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Holy Crap!</a:t>
            </a:r>
          </a:p>
        </p:txBody>
      </p:sp>
      <p:grpSp>
        <p:nvGrpSpPr>
          <p:cNvPr id="37919" name="Group 79"/>
          <p:cNvGrpSpPr>
            <a:grpSpLocks/>
          </p:cNvGrpSpPr>
          <p:nvPr/>
        </p:nvGrpSpPr>
        <p:grpSpPr bwMode="auto">
          <a:xfrm>
            <a:off x="6096000" y="1905000"/>
            <a:ext cx="401638" cy="1447800"/>
            <a:chOff x="6299143" y="1577365"/>
            <a:chExt cx="803455" cy="2604212"/>
          </a:xfrm>
        </p:grpSpPr>
        <p:sp>
          <p:nvSpPr>
            <p:cNvPr id="81" name="Up-Down Arrow 80"/>
            <p:cNvSpPr/>
            <p:nvPr/>
          </p:nvSpPr>
          <p:spPr>
            <a:xfrm rot="20369043">
              <a:off x="6299143" y="1577365"/>
              <a:ext cx="774873" cy="2604212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 rot="4114520">
              <a:off x="5780586" y="2811023"/>
              <a:ext cx="2135911" cy="508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  <a:cs typeface="+mn-cs"/>
                </a:rPr>
                <a:t>Processing Speed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7904163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Simple View of Reading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286000"/>
            <a:ext cx="7162800" cy="762000"/>
          </a:xfrm>
        </p:spPr>
        <p:txBody>
          <a:bodyPr>
            <a:normAutofit fontScale="25000" lnSpcReduction="2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8000" dirty="0" smtClean="0"/>
              <a:t>Reading is the product of </a:t>
            </a:r>
            <a:r>
              <a:rPr lang="en-US" sz="8000" u="sng" dirty="0" smtClean="0"/>
              <a:t>decoding</a:t>
            </a:r>
            <a:r>
              <a:rPr lang="en-US" sz="8000" dirty="0" smtClean="0"/>
              <a:t> (the ability to read words on a page) and </a:t>
            </a:r>
            <a:r>
              <a:rPr lang="en-US" sz="8000" u="sng" dirty="0" smtClean="0"/>
              <a:t>language comprehension</a:t>
            </a:r>
            <a:r>
              <a:rPr lang="en-US" sz="8000" dirty="0" smtClean="0"/>
              <a:t> (understanding those words).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                                                     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" y="3200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Printed Word </a:t>
            </a:r>
          </a:p>
          <a:p>
            <a:pPr algn="ctr"/>
            <a:r>
              <a:rPr lang="en-US" sz="2400">
                <a:latin typeface="Constantia" pitchFamily="18" charset="0"/>
              </a:rPr>
              <a:t>Recognition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352800" y="3200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5181600"/>
            <a:ext cx="16002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Phoneme Awareness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905000" y="5334000"/>
            <a:ext cx="12954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Phonics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895600" y="46482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Fluency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524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Vocabulary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86400" y="5334000"/>
            <a:ext cx="21336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Reading Comprehension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914400" y="4114800"/>
            <a:ext cx="914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1828800" y="4114800"/>
            <a:ext cx="609600" cy="1143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2743200" y="4114800"/>
            <a:ext cx="60960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V="1">
            <a:off x="3352800" y="4114800"/>
            <a:ext cx="68580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4572000" y="4114800"/>
            <a:ext cx="533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5105400" y="4114800"/>
            <a:ext cx="6858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8" name="Text Box 19"/>
          <p:cNvSpPr txBox="1">
            <a:spLocks noChangeArrowheads="1"/>
          </p:cNvSpPr>
          <p:nvPr/>
        </p:nvSpPr>
        <p:spPr bwMode="auto">
          <a:xfrm>
            <a:off x="381000" y="2590800"/>
            <a:ext cx="12192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2 domains</a:t>
            </a:r>
          </a:p>
        </p:txBody>
      </p:sp>
      <p:sp>
        <p:nvSpPr>
          <p:cNvPr id="10259" name="Text Box 20"/>
          <p:cNvSpPr txBox="1">
            <a:spLocks noChangeArrowheads="1"/>
          </p:cNvSpPr>
          <p:nvPr/>
        </p:nvSpPr>
        <p:spPr bwMode="auto">
          <a:xfrm>
            <a:off x="0" y="6096000"/>
            <a:ext cx="1524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5 components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4008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705600" y="3200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Reading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22" name="Rectangle 1"/>
          <p:cNvSpPr txBox="1">
            <a:spLocks/>
          </p:cNvSpPr>
          <p:nvPr/>
        </p:nvSpPr>
        <p:spPr>
          <a:xfrm>
            <a:off x="304800" y="0"/>
            <a:ext cx="81534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 for Writing Instruction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35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 animBg="1"/>
      <p:bldP spid="10257" grpId="0" animBg="1"/>
      <p:bldP spid="10258" grpId="0" animBg="1"/>
      <p:bldP spid="10259" grpId="0" animBg="1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Model for Writing Instruction</a:t>
            </a:r>
          </a:p>
        </p:txBody>
      </p:sp>
      <p:pic>
        <p:nvPicPr>
          <p:cNvPr id="39939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2438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Printed Word </a:t>
            </a:r>
          </a:p>
          <a:p>
            <a:pPr algn="ctr"/>
            <a:r>
              <a:rPr lang="en-US" sz="2400">
                <a:latin typeface="Constantia" pitchFamily="18" charset="0"/>
              </a:rPr>
              <a:t>Recognition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76600" y="2438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971800" y="2667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324600" y="2667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629400" y="2438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Reading </a:t>
            </a:r>
          </a:p>
          <a:p>
            <a:pPr algn="ctr"/>
            <a:r>
              <a:rPr lang="en-US" sz="2400">
                <a:latin typeface="Constantia" pitchFamily="18" charset="0"/>
              </a:rPr>
              <a:t>Comprehension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971800" y="3810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324600" y="3733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67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15200" y="3657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19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971800" y="4724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3246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7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15200" y="45720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19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.5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2971800" y="5791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6324600" y="5715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267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152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.5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7904163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Simple View of Writing 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286000"/>
            <a:ext cx="7162800" cy="762000"/>
          </a:xfrm>
        </p:spPr>
        <p:txBody>
          <a:bodyPr>
            <a:normAutofit fontScale="25000" lnSpcReduction="2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8000" dirty="0" smtClean="0"/>
              <a:t>Writing is the product of </a:t>
            </a:r>
            <a:r>
              <a:rPr lang="en-US" sz="8000" u="sng" dirty="0" smtClean="0"/>
              <a:t>low level transcription skills </a:t>
            </a:r>
            <a:r>
              <a:rPr lang="en-US" sz="8000" dirty="0" smtClean="0"/>
              <a:t> and high level </a:t>
            </a:r>
            <a:r>
              <a:rPr lang="en-US" sz="8000" u="sng" dirty="0" smtClean="0"/>
              <a:t>language processing </a:t>
            </a:r>
            <a:r>
              <a:rPr lang="en-US" sz="8000" dirty="0" smtClean="0"/>
              <a:t>and </a:t>
            </a:r>
            <a:r>
              <a:rPr lang="en-US" sz="8000" u="sng" dirty="0" smtClean="0"/>
              <a:t>mental control processes</a:t>
            </a:r>
            <a:r>
              <a:rPr lang="en-US" sz="8000" dirty="0" smtClean="0"/>
              <a:t>.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                                                     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" y="3200400"/>
            <a:ext cx="27432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Transcription Skills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352800" y="3200400"/>
            <a:ext cx="3048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Processing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5181600"/>
            <a:ext cx="16002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handwriting, spelling, grammar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286000" y="4572000"/>
            <a:ext cx="2057400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Constantia" pitchFamily="18" charset="0"/>
              </a:rPr>
              <a:t>Mental Control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86400" y="5334000"/>
            <a:ext cx="21336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Planning, reviewing and  revising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914400" y="4114800"/>
            <a:ext cx="9144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5105400" y="4114800"/>
            <a:ext cx="685800" cy="10668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972" name="Text Box 19"/>
          <p:cNvSpPr txBox="1">
            <a:spLocks noChangeArrowheads="1"/>
          </p:cNvSpPr>
          <p:nvPr/>
        </p:nvSpPr>
        <p:spPr bwMode="auto">
          <a:xfrm>
            <a:off x="381000" y="2590800"/>
            <a:ext cx="12192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3 domains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400800" y="3429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705600" y="3200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Written</a:t>
            </a:r>
          </a:p>
          <a:p>
            <a:pPr algn="ctr"/>
            <a:r>
              <a:rPr lang="en-US" sz="2400">
                <a:latin typeface="Constantia" pitchFamily="18" charset="0"/>
              </a:rPr>
              <a:t>Composition </a:t>
            </a:r>
          </a:p>
        </p:txBody>
      </p:sp>
      <p:sp>
        <p:nvSpPr>
          <p:cNvPr id="22" name="Rectangle 1"/>
          <p:cNvSpPr txBox="1">
            <a:spLocks/>
          </p:cNvSpPr>
          <p:nvPr/>
        </p:nvSpPr>
        <p:spPr>
          <a:xfrm>
            <a:off x="304800" y="0"/>
            <a:ext cx="81534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 for Writing Instruction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76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667000" y="4114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3657600" y="4114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3429000" y="53340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2438400" y="5842000"/>
            <a:ext cx="21336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Constantia" pitchFamily="18" charset="0"/>
              </a:rPr>
              <a:t>self-regulation, working memory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9" grpId="0" animBg="1"/>
      <p:bldP spid="10251" grpId="0" animBg="1"/>
      <p:bldP spid="10252" grpId="0" animBg="1"/>
      <p:bldP spid="10257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Model for Writing Instruction</a:t>
            </a:r>
          </a:p>
        </p:txBody>
      </p:sp>
      <p:pic>
        <p:nvPicPr>
          <p:cNvPr id="41987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1905000"/>
            <a:ext cx="1752600" cy="14478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Transcription</a:t>
            </a:r>
          </a:p>
          <a:p>
            <a:pPr algn="ctr"/>
            <a:r>
              <a:rPr lang="en-US" sz="2400">
                <a:latin typeface="Constantia" pitchFamily="18" charset="0"/>
              </a:rPr>
              <a:t>Skills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267200" y="2133600"/>
            <a:ext cx="1905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Language </a:t>
            </a:r>
          </a:p>
          <a:p>
            <a:pPr algn="ctr"/>
            <a:r>
              <a:rPr lang="en-US" sz="2400">
                <a:latin typeface="Constantia" pitchFamily="18" charset="0"/>
              </a:rPr>
              <a:t>Processing 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0574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2484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629400" y="2057400"/>
            <a:ext cx="22860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Written </a:t>
            </a:r>
          </a:p>
          <a:p>
            <a:pPr algn="ctr"/>
            <a:r>
              <a:rPr lang="en-US" sz="2400">
                <a:latin typeface="Constantia" pitchFamily="18" charset="0"/>
              </a:rPr>
              <a:t>Composition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41994" name="Rectangle 6"/>
          <p:cNvSpPr>
            <a:spLocks noChangeArrowheads="1"/>
          </p:cNvSpPr>
          <p:nvPr/>
        </p:nvSpPr>
        <p:spPr bwMode="auto">
          <a:xfrm>
            <a:off x="2057400" y="3581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1995" name="Rectangle 6"/>
          <p:cNvSpPr>
            <a:spLocks noChangeArrowheads="1"/>
          </p:cNvSpPr>
          <p:nvPr/>
        </p:nvSpPr>
        <p:spPr bwMode="auto">
          <a:xfrm>
            <a:off x="6324600" y="36576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90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628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41999" name="Rectangle 6"/>
          <p:cNvSpPr>
            <a:spLocks noChangeArrowheads="1"/>
          </p:cNvSpPr>
          <p:nvPr/>
        </p:nvSpPr>
        <p:spPr bwMode="auto">
          <a:xfrm>
            <a:off x="1981200" y="4572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00" name="Rectangle 6"/>
          <p:cNvSpPr>
            <a:spLocks noChangeArrowheads="1"/>
          </p:cNvSpPr>
          <p:nvPr/>
        </p:nvSpPr>
        <p:spPr bwMode="auto">
          <a:xfrm>
            <a:off x="63246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72000" y="35052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162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20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42004" name="Rectangle 6"/>
          <p:cNvSpPr>
            <a:spLocks noChangeArrowheads="1"/>
          </p:cNvSpPr>
          <p:nvPr/>
        </p:nvSpPr>
        <p:spPr bwMode="auto">
          <a:xfrm>
            <a:off x="3962400" y="5638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05" name="Rectangle 6"/>
          <p:cNvSpPr>
            <a:spLocks noChangeArrowheads="1"/>
          </p:cNvSpPr>
          <p:nvPr/>
        </p:nvSpPr>
        <p:spPr bwMode="auto">
          <a:xfrm>
            <a:off x="6324600" y="57150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=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908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162800" y="5638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0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810000" y="2362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438400" y="2133600"/>
            <a:ext cx="1295400" cy="914400"/>
          </a:xfrm>
          <a:prstGeom prst="rect">
            <a:avLst/>
          </a:prstGeom>
          <a:solidFill>
            <a:srgbClr val="F6F9D7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Constantia" pitchFamily="18" charset="0"/>
              </a:rPr>
              <a:t>Mental</a:t>
            </a:r>
          </a:p>
          <a:p>
            <a:pPr algn="ctr"/>
            <a:r>
              <a:rPr lang="en-US" sz="2400">
                <a:latin typeface="Constantia" pitchFamily="18" charset="0"/>
              </a:rPr>
              <a:t>Control</a:t>
            </a:r>
          </a:p>
        </p:txBody>
      </p:sp>
      <p:sp>
        <p:nvSpPr>
          <p:cNvPr id="42010" name="Rectangle 6"/>
          <p:cNvSpPr>
            <a:spLocks noChangeArrowheads="1"/>
          </p:cNvSpPr>
          <p:nvPr/>
        </p:nvSpPr>
        <p:spPr bwMode="auto">
          <a:xfrm>
            <a:off x="3962400" y="35814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42011" name="Rectangle 6"/>
          <p:cNvSpPr>
            <a:spLocks noChangeArrowheads="1"/>
          </p:cNvSpPr>
          <p:nvPr/>
        </p:nvSpPr>
        <p:spPr bwMode="auto">
          <a:xfrm>
            <a:off x="3962400" y="46482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72000" y="44958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42013" name="Rectangle 6"/>
          <p:cNvSpPr>
            <a:spLocks noChangeArrowheads="1"/>
          </p:cNvSpPr>
          <p:nvPr/>
        </p:nvSpPr>
        <p:spPr bwMode="auto">
          <a:xfrm>
            <a:off x="1981200" y="5638800"/>
            <a:ext cx="304800" cy="457200"/>
          </a:xfrm>
          <a:prstGeom prst="rect">
            <a:avLst/>
          </a:prstGeom>
          <a:solidFill>
            <a:srgbClr val="F6F9D7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x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858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590800" y="5562600"/>
            <a:ext cx="838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</a:t>
            </a:r>
          </a:p>
        </p:txBody>
      </p:sp>
      <p:sp>
        <p:nvSpPr>
          <p:cNvPr id="35" name="Block Arc 34"/>
          <p:cNvSpPr/>
          <p:nvPr/>
        </p:nvSpPr>
        <p:spPr>
          <a:xfrm rot="16200000">
            <a:off x="76200" y="36576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/>
          <p:nvPr/>
        </p:nvSpPr>
        <p:spPr>
          <a:xfrm rot="16200000">
            <a:off x="76200" y="4648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/>
        </p:nvSpPr>
        <p:spPr>
          <a:xfrm rot="16200000">
            <a:off x="76200" y="5791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lock Arc 37"/>
          <p:cNvSpPr/>
          <p:nvPr/>
        </p:nvSpPr>
        <p:spPr>
          <a:xfrm rot="5400000">
            <a:off x="3048000" y="36576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lock Arc 38"/>
          <p:cNvSpPr/>
          <p:nvPr/>
        </p:nvSpPr>
        <p:spPr>
          <a:xfrm rot="5400000">
            <a:off x="3048000" y="46482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Block Arc 39"/>
          <p:cNvSpPr/>
          <p:nvPr/>
        </p:nvSpPr>
        <p:spPr>
          <a:xfrm rot="5400000">
            <a:off x="3048000" y="5715000"/>
            <a:ext cx="914400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6" grpId="0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219200"/>
          <a:ext cx="7467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296091">
                <a:tc>
                  <a:txBody>
                    <a:bodyPr/>
                    <a:lstStyle/>
                    <a:p>
                      <a:r>
                        <a:rPr lang="en-US" dirty="0" smtClean="0"/>
                        <a:t>Domain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Tools </a:t>
                      </a:r>
                      <a:endParaRPr lang="en-US" dirty="0"/>
                    </a:p>
                  </a:txBody>
                  <a:tcPr/>
                </a:tc>
              </a:tr>
              <a:tr h="118436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</a:t>
                      </a:r>
                      <a:r>
                        <a:rPr lang="en-US" sz="1600" baseline="0" dirty="0" smtClean="0"/>
                        <a:t> Spelling (phonics)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WIST</a:t>
                      </a:r>
                    </a:p>
                    <a:p>
                      <a:r>
                        <a:rPr lang="en-US" sz="1600" b="1" dirty="0" smtClean="0"/>
                        <a:t>Core Phonics</a:t>
                      </a:r>
                      <a:r>
                        <a:rPr lang="en-US" sz="1600" b="1" baseline="0" dirty="0" smtClean="0"/>
                        <a:t> </a:t>
                      </a:r>
                    </a:p>
                    <a:p>
                      <a:r>
                        <a:rPr lang="en-US" sz="1600" b="1" baseline="0" dirty="0" smtClean="0"/>
                        <a:t>Spelling Inventory </a:t>
                      </a:r>
                    </a:p>
                    <a:p>
                      <a:r>
                        <a:rPr lang="en-US" sz="1600" baseline="0" dirty="0" smtClean="0"/>
                        <a:t>Spelling CBM</a:t>
                      </a:r>
                    </a:p>
                    <a:p>
                      <a:r>
                        <a:rPr lang="en-US" sz="1600" b="1" baseline="0" dirty="0" smtClean="0"/>
                        <a:t>Writing Samples </a:t>
                      </a:r>
                      <a:endParaRPr lang="en-US" sz="1600" b="1" dirty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</a:t>
                      </a:r>
                      <a:r>
                        <a:rPr lang="en-US" sz="1600" baseline="0" dirty="0" smtClean="0"/>
                        <a:t> Expressive Syntax (Grammar)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Grammar Inventory</a:t>
                      </a:r>
                    </a:p>
                    <a:p>
                      <a:r>
                        <a:rPr lang="en-US" sz="1600" b="1" dirty="0" smtClean="0"/>
                        <a:t>Correct</a:t>
                      </a:r>
                      <a:r>
                        <a:rPr lang="en-US" sz="1600" b="1" baseline="0" dirty="0" smtClean="0"/>
                        <a:t> Writing Sequence  CBM</a:t>
                      </a:r>
                    </a:p>
                    <a:p>
                      <a:r>
                        <a:rPr lang="en-US" sz="1600" b="1" baseline="0" dirty="0" smtClean="0"/>
                        <a:t>Writing Samples </a:t>
                      </a:r>
                      <a:endParaRPr lang="en-US" sz="1600" b="1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 Mechanics (rules</a:t>
                      </a:r>
                      <a:r>
                        <a:rPr lang="en-US" sz="1600" baseline="0" dirty="0" smtClean="0"/>
                        <a:t> of writing; capitol, punctuation etc)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r>
                        <a:rPr lang="en-US" sz="1600" baseline="0" dirty="0" smtClean="0"/>
                        <a:t> Rubrics </a:t>
                      </a:r>
                    </a:p>
                    <a:p>
                      <a:r>
                        <a:rPr lang="en-US" sz="1600" baseline="0" dirty="0" smtClean="0"/>
                        <a:t>Writing Samples </a:t>
                      </a:r>
                      <a:endParaRPr lang="en-US" sz="1600" dirty="0"/>
                    </a:p>
                  </a:txBody>
                  <a:tcPr/>
                </a:tc>
              </a:tr>
              <a:tr h="96229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Transcribing:</a:t>
                      </a:r>
                      <a:r>
                        <a:rPr lang="en-US" sz="1600" baseline="0" dirty="0" smtClean="0"/>
                        <a:t> Handwriting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HWT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Screening </a:t>
                      </a:r>
                    </a:p>
                    <a:p>
                      <a:r>
                        <a:rPr lang="en-US" sz="1600" dirty="0" smtClean="0"/>
                        <a:t>Print TOOL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Minnesota Handwriting Assessment </a:t>
                      </a:r>
                    </a:p>
                    <a:p>
                      <a:r>
                        <a:rPr lang="en-US" sz="1600" baseline="0" dirty="0" smtClean="0"/>
                        <a:t>Writing Samples </a:t>
                      </a:r>
                      <a:endParaRPr lang="en-US" sz="1600" dirty="0" smtClean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Language Processing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CELF</a:t>
                      </a:r>
                    </a:p>
                    <a:p>
                      <a:r>
                        <a:rPr lang="en-US" sz="1600" dirty="0" smtClean="0"/>
                        <a:t>TOWL/TEWL</a:t>
                      </a:r>
                    </a:p>
                    <a:p>
                      <a:r>
                        <a:rPr lang="en-US" sz="1600" dirty="0" smtClean="0"/>
                        <a:t>Writing Samples </a:t>
                      </a:r>
                      <a:endParaRPr lang="en-US" sz="1600" dirty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Mental Control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Classroom Impact Questionnaire</a:t>
                      </a:r>
                    </a:p>
                    <a:p>
                      <a:r>
                        <a:rPr lang="en-US" sz="1600" dirty="0" smtClean="0"/>
                        <a:t>Informal memory</a:t>
                      </a:r>
                      <a:r>
                        <a:rPr lang="en-US" sz="1600" baseline="0" dirty="0" smtClean="0"/>
                        <a:t> inventory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03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Scoring the HWT Handwriting Screener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Overview of the PDU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09600" y="20574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Specific Learning Disability of Written Expression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35814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which includes handwriting, spelling, grammar and composition</a:t>
            </a: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600200"/>
            <a:ext cx="1482060" cy="193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http://cdl.secured-ecommerce.net/Merchant2/graphics/00000001/LETRS-modul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81400"/>
            <a:ext cx="1600200" cy="208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1. Omitting the letter/number is a memory error. </a:t>
            </a:r>
          </a:p>
          <a:p>
            <a:r>
              <a:rPr lang="en-US" sz="2800"/>
              <a:t>2. Writing an unrecognizable letter/number (like a squiggle) is a memory error. </a:t>
            </a:r>
          </a:p>
          <a:p>
            <a:r>
              <a:rPr lang="en-US" sz="2800"/>
              <a:t>3. Writing the wrong letter/number (lowercase f for capital F or vice versa) is a memory error. </a:t>
            </a:r>
          </a:p>
          <a:p>
            <a:r>
              <a:rPr lang="en-US" sz="2800"/>
              <a:t>4. Lowercase i, j without the dot is a memory error. 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905000"/>
            <a:ext cx="24003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5. A letter or number that is reversed/backward </a:t>
            </a:r>
          </a:p>
          <a:p>
            <a:r>
              <a:rPr lang="en-US" sz="2800"/>
              <a:t>6. A letter that uses wrong size - Oo, Ww, Ss </a:t>
            </a:r>
          </a:p>
          <a:p>
            <a:r>
              <a:rPr lang="en-US" sz="2800"/>
              <a:t>7. A letter in the wrong place - Pp, y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4675" y="2286000"/>
            <a:ext cx="2955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Orientation  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8. Reversals, or backward letters are orientation errors. </a:t>
            </a:r>
          </a:p>
          <a:p>
            <a:r>
              <a:rPr lang="en-US" sz="2800" b="1"/>
              <a:t>No orientation error for: </a:t>
            </a:r>
          </a:p>
          <a:p>
            <a:r>
              <a:rPr lang="en-US" sz="2800"/>
              <a:t>9. Symmetrical letters/numbers. They cannot be reversed and are not scored.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09800"/>
            <a:ext cx="2524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Placement  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10. A letter/number (or part) that should be on the baseline but is outside the gray area (more than 1/16” above or below the line) is a placement error. </a:t>
            </a:r>
          </a:p>
          <a:p>
            <a:r>
              <a:rPr lang="en-US" sz="2000"/>
              <a:t>	a. Letter/number parts that should 	be on the line but are above the 	gray area </a:t>
            </a:r>
          </a:p>
          <a:p>
            <a:r>
              <a:rPr lang="en-US" sz="2000"/>
              <a:t>	b. Letter/number parts that should 	be on the line but are below the 	gray area </a:t>
            </a:r>
          </a:p>
          <a:p>
            <a:r>
              <a:rPr lang="en-US" sz="2000"/>
              <a:t>Note: Measure questionable placement. Line up the 2nd Grade Placement Tool with the writing line (not the letter). 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685800"/>
            <a:ext cx="2286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90800"/>
            <a:ext cx="29241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Sentence   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11. Not using a capital to begin is a sentence error. </a:t>
            </a:r>
          </a:p>
          <a:p>
            <a:r>
              <a:rPr lang="en-US" sz="2000"/>
              <a:t>12. Mixing capital and lowercase letters is a sentence error. </a:t>
            </a:r>
          </a:p>
          <a:p>
            <a:r>
              <a:rPr lang="en-US" sz="2000"/>
              <a:t>13. Putting too much space between letters in a word (w r o n g) is a sentence error. </a:t>
            </a:r>
          </a:p>
          <a:p>
            <a:r>
              <a:rPr lang="en-US" sz="2000"/>
              <a:t>14. Putting words too close is a sentence error. </a:t>
            </a:r>
          </a:p>
          <a:p>
            <a:r>
              <a:rPr lang="en-US" sz="2000"/>
              <a:t>15. Forgetting ending punctuation is a sentence error. 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752600"/>
            <a:ext cx="36576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Name   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You will not mark errors for this category. Instead, note the stage of development. Does the student use: </a:t>
            </a:r>
          </a:p>
          <a:p>
            <a:r>
              <a:rPr lang="en-US" sz="2000"/>
              <a:t>- All capitals (CHRIS) </a:t>
            </a:r>
          </a:p>
          <a:p>
            <a:r>
              <a:rPr lang="en-US" sz="2000"/>
              <a:t>- Transitioning mix (ChRis) </a:t>
            </a:r>
          </a:p>
          <a:p>
            <a:r>
              <a:rPr lang="en-US" sz="2000"/>
              <a:t>- Title case (Chris)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Concerns     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1752600"/>
            <a:ext cx="8305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Formation</a:t>
            </a:r>
            <a:r>
              <a:rPr lang="en-US" sz="2800"/>
              <a:t>- starting at the bottom and moving up</a:t>
            </a:r>
          </a:p>
          <a:p>
            <a:r>
              <a:rPr lang="en-US" sz="2800" b="1"/>
              <a:t>Size</a:t>
            </a:r>
            <a:r>
              <a:rPr lang="en-US" sz="2800"/>
              <a:t>- too large for grade level</a:t>
            </a:r>
          </a:p>
          <a:p>
            <a:r>
              <a:rPr lang="en-US" sz="2800" b="1"/>
              <a:t>Neatness</a:t>
            </a:r>
          </a:p>
          <a:p>
            <a:r>
              <a:rPr lang="en-US" sz="2800" b="1"/>
              <a:t>Speed</a:t>
            </a:r>
            <a:r>
              <a:rPr lang="en-US" sz="2800"/>
              <a:t>- too slow and too fast </a:t>
            </a:r>
          </a:p>
          <a:p>
            <a:r>
              <a:rPr lang="en-US" sz="2800" b="1"/>
              <a:t>Posture</a:t>
            </a:r>
            <a:r>
              <a:rPr lang="en-US" sz="2800"/>
              <a:t>- slumped, feed unsupported,</a:t>
            </a:r>
          </a:p>
          <a:p>
            <a:r>
              <a:rPr lang="en-US" sz="2800" b="1"/>
              <a:t>Pencil Grip- </a:t>
            </a:r>
            <a:r>
              <a:rPr lang="en-US" sz="2800"/>
              <a:t>awkward grip</a:t>
            </a:r>
          </a:p>
          <a:p>
            <a:r>
              <a:rPr lang="en-US" sz="2800" b="1"/>
              <a:t>Helper hand- </a:t>
            </a:r>
            <a:r>
              <a:rPr lang="en-US" sz="2800"/>
              <a:t>doesn’t use this hand to hold the paper </a:t>
            </a:r>
          </a:p>
          <a:p>
            <a:r>
              <a:rPr lang="en-US" sz="2800" b="1"/>
              <a:t>Other-</a:t>
            </a:r>
            <a:r>
              <a:rPr lang="en-US" sz="2800"/>
              <a:t> Cognitive concerns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On-line Scoring System 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381000" y="1676400"/>
            <a:ext cx="8610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  <a:hlinkClick r:id="rId2"/>
              </a:rPr>
              <a:t>http://www.hwtears.com/hwt/online-tools/screener</a:t>
            </a:r>
            <a:endParaRPr lang="en-US" sz="2800">
              <a:solidFill>
                <a:srgbClr val="FF0000"/>
              </a:solidFill>
            </a:endParaRPr>
          </a:p>
          <a:p>
            <a:endParaRPr lang="en-US" sz="2800"/>
          </a:p>
        </p:txBody>
      </p:sp>
      <p:pic>
        <p:nvPicPr>
          <p:cNvPr id="24580" name="Picture 2" descr="Handwriting Without Te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00400"/>
            <a:ext cx="69913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Report </a:t>
            </a:r>
          </a:p>
        </p:txBody>
      </p:sp>
      <p:pic>
        <p:nvPicPr>
          <p:cNvPr id="25603" name="Picture 2" descr="http://www.hwtears.com/themes/hwt/images/screener-bo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57338"/>
            <a:ext cx="4267200" cy="49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Assessment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Prerequisites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Must have a student with writing needs identified on their IEP and a writing goal or access to a child with writing needs </a:t>
            </a:r>
          </a:p>
          <a:p>
            <a:r>
              <a:rPr lang="en-US" smtClean="0"/>
              <a:t>Must have pre-approval from your principal/supervisor that you can participate in this PDU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WtW 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6200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14600" y="3505200"/>
            <a:ext cx="45720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Spelling Stage of Development</a:t>
            </a:r>
          </a:p>
          <a:p>
            <a:pPr algn="ctr">
              <a:defRPr/>
            </a:pPr>
            <a:r>
              <a:rPr lang="en-US" dirty="0"/>
              <a:t>Emergent- </a:t>
            </a:r>
            <a:r>
              <a:rPr lang="en-US" dirty="0" err="1"/>
              <a:t>prek</a:t>
            </a:r>
            <a:r>
              <a:rPr lang="en-US" dirty="0"/>
              <a:t> -1st grade </a:t>
            </a:r>
          </a:p>
          <a:p>
            <a:pPr algn="ctr">
              <a:defRPr/>
            </a:pPr>
            <a:r>
              <a:rPr lang="en-US" dirty="0"/>
              <a:t>Later name- K to early 3</a:t>
            </a:r>
            <a:r>
              <a:rPr lang="en-US" baseline="30000" dirty="0"/>
              <a:t>rd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Within Word- 1</a:t>
            </a:r>
            <a:r>
              <a:rPr lang="en-US" baseline="30000" dirty="0"/>
              <a:t>st</a:t>
            </a:r>
            <a:r>
              <a:rPr lang="en-US" dirty="0"/>
              <a:t> to mid 4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Syllables and Affixes- 3</a:t>
            </a:r>
            <a:r>
              <a:rPr lang="en-US" baseline="30000" dirty="0"/>
              <a:t>rd</a:t>
            </a:r>
            <a:r>
              <a:rPr lang="en-US" dirty="0"/>
              <a:t> grade to 8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Derivational- 5</a:t>
            </a:r>
            <a:r>
              <a:rPr lang="en-US" baseline="30000" dirty="0"/>
              <a:t>th</a:t>
            </a:r>
            <a:r>
              <a:rPr lang="en-US" dirty="0"/>
              <a:t> to 12 </a:t>
            </a:r>
            <a:r>
              <a:rPr lang="en-US" dirty="0" err="1"/>
              <a:t>th</a:t>
            </a:r>
            <a:r>
              <a:rPr lang="en-US" dirty="0"/>
              <a:t> grade  </a:t>
            </a:r>
          </a:p>
        </p:txBody>
      </p:sp>
      <p:sp>
        <p:nvSpPr>
          <p:cNvPr id="7" name="Right Brace 6"/>
          <p:cNvSpPr/>
          <p:nvPr/>
        </p:nvSpPr>
        <p:spPr>
          <a:xfrm rot="5400000">
            <a:off x="4457700" y="114300"/>
            <a:ext cx="838200" cy="5791200"/>
          </a:xfrm>
          <a:prstGeom prst="rightBrace">
            <a:avLst/>
          </a:prstGeom>
          <a:ln w="857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381000"/>
            <a:ext cx="4267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Phonological and Orthographic Errors</a:t>
            </a:r>
          </a:p>
          <a:p>
            <a:pPr algn="ctr">
              <a:defRPr/>
            </a:pPr>
            <a:r>
              <a:rPr lang="en-US" dirty="0"/>
              <a:t>More than 50% after 3</a:t>
            </a:r>
            <a:r>
              <a:rPr lang="en-US" baseline="30000" dirty="0"/>
              <a:t>rd</a:t>
            </a:r>
            <a:r>
              <a:rPr lang="en-US" dirty="0"/>
              <a:t> grade of phonological errors is a concern 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Grading a Spelling Inventory Practice </a:t>
            </a:r>
          </a:p>
        </p:txBody>
      </p:sp>
      <p:pic>
        <p:nvPicPr>
          <p:cNvPr id="40963" name="Picture 17" descr="http://www.synchronyofvisalia.com/images/t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28600"/>
            <a:ext cx="12954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52600"/>
            <a:ext cx="2133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09600" y="5410200"/>
            <a:ext cx="14478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6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133600"/>
            <a:ext cx="42783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3200400" y="2057400"/>
            <a:ext cx="17526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71800" y="2514600"/>
            <a:ext cx="23622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352800" y="3657600"/>
            <a:ext cx="21336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971800" y="4267200"/>
            <a:ext cx="3581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048000" y="53340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7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3575" y="1828800"/>
            <a:ext cx="34004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5562600" y="17526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715000" y="29718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096000" y="3581400"/>
            <a:ext cx="30480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Grading a Spelling Inventory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397000"/>
          <a:ext cx="74676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Phonoloigcal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Orthographic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Sell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Forck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Fork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Slip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smop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Cond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Flot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Float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Driv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Drive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Spoon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spon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6260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0574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5908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124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5814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1148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51816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7150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53" name="Picture 17" descr="http://www.synchronyofvisalia.com/images/t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28600"/>
            <a:ext cx="12954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Core Phonics </a:t>
            </a: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41910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57800" y="19050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2 + errors on a 5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7800" y="36576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3 + errors on a 10+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 and Composition  Assessment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TMG</a:t>
            </a: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424815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0" y="2209800"/>
            <a:ext cx="3505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Parts of Speech: Knowledge</a:t>
            </a:r>
          </a:p>
          <a:p>
            <a:r>
              <a:rPr lang="en-US" sz="2400">
                <a:latin typeface="Calibri" pitchFamily="34" charset="0"/>
              </a:rPr>
              <a:t>Subject/Predicate Identification: Knowledge </a:t>
            </a:r>
          </a:p>
          <a:p>
            <a:r>
              <a:rPr lang="en-US" sz="2400">
                <a:latin typeface="Calibri" pitchFamily="34" charset="0"/>
              </a:rPr>
              <a:t>Sentence types : Knowledge </a:t>
            </a:r>
          </a:p>
          <a:p>
            <a:r>
              <a:rPr lang="en-US" sz="2400">
                <a:latin typeface="Calibri" pitchFamily="34" charset="0"/>
              </a:rPr>
              <a:t>Sentence Identification: Knowledge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28800" y="2057400"/>
            <a:ext cx="3505200" cy="457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981200" y="3200400"/>
            <a:ext cx="3429000" cy="3810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438400" y="3962400"/>
            <a:ext cx="2895600" cy="6858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90800" y="4572000"/>
            <a:ext cx="2667000" cy="1295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181600" y="5486400"/>
            <a:ext cx="3352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Helps to determine what to teach </a:t>
            </a:r>
          </a:p>
        </p:txBody>
      </p:sp>
      <p:sp>
        <p:nvSpPr>
          <p:cNvPr id="15" name="Oval 14"/>
          <p:cNvSpPr/>
          <p:nvPr/>
        </p:nvSpPr>
        <p:spPr>
          <a:xfrm>
            <a:off x="5257800" y="533400"/>
            <a:ext cx="3124200" cy="1600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Check the grade level expectations to determine is this is a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TMG 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2195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5334000" y="22098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CLOZE- hints at a processing disorder </a:t>
            </a:r>
          </a:p>
        </p:txBody>
      </p:sp>
      <p:sp>
        <p:nvSpPr>
          <p:cNvPr id="48133" name="TextBox 38"/>
          <p:cNvSpPr txBox="1">
            <a:spLocks noChangeArrowheads="1"/>
          </p:cNvSpPr>
          <p:nvPr/>
        </p:nvSpPr>
        <p:spPr bwMode="auto">
          <a:xfrm>
            <a:off x="4800600" y="3048000"/>
            <a:ext cx="20574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sp>
        <p:nvSpPr>
          <p:cNvPr id="48134" name="TextBox 37"/>
          <p:cNvSpPr txBox="1">
            <a:spLocks noChangeArrowheads="1"/>
          </p:cNvSpPr>
          <p:nvPr/>
        </p:nvSpPr>
        <p:spPr bwMode="auto">
          <a:xfrm>
            <a:off x="6553200" y="4800600"/>
            <a:ext cx="16764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48135" name="TextBox 33"/>
          <p:cNvSpPr txBox="1">
            <a:spLocks noChangeArrowheads="1"/>
          </p:cNvSpPr>
          <p:nvPr/>
        </p:nvSpPr>
        <p:spPr bwMode="auto">
          <a:xfrm>
            <a:off x="5029200" y="5410200"/>
            <a:ext cx="1143000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w Cen MT" pitchFamily="34" charset="0"/>
              </a:rPr>
              <a:t>Automatic Pilot </a:t>
            </a:r>
          </a:p>
        </p:txBody>
      </p:sp>
      <p:sp>
        <p:nvSpPr>
          <p:cNvPr id="10" name="Oval 9"/>
          <p:cNvSpPr/>
          <p:nvPr/>
        </p:nvSpPr>
        <p:spPr>
          <a:xfrm>
            <a:off x="4876800" y="228600"/>
            <a:ext cx="38100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If there are NO grade level expectations then TEACH IT!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Determining the Correct Writing Sequence (CWS)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lvl="1">
              <a:defRPr/>
            </a:pPr>
            <a:r>
              <a:rPr lang="en-US" dirty="0" smtClean="0"/>
              <a:t>A correct Writing Sequence (CWS) is a pair of adjacent, correctly spelled words that are acceptable within the context of the written phrase.  CWS takes into account punctuation, syntax, semantics, spelling, and capitalization.  When scoring CWS, a caret (^) is used to mark each correct word sequence.  A space is implied at the beginning of the sentence.</a:t>
            </a:r>
          </a:p>
          <a:p>
            <a:pPr lvl="1">
              <a:defRPr/>
            </a:pPr>
            <a:r>
              <a:rPr lang="en-US" dirty="0" smtClean="0"/>
              <a:t>Place a caret (^) between words that are (1)mechanically (spelled correctly, appropriate capitalization, (2) semantically, and (3) syntactically correct; calculate the sum of the number of carets = CWS</a:t>
            </a:r>
          </a:p>
          <a:p>
            <a:pPr lvl="1">
              <a:defRPr/>
            </a:pPr>
            <a:r>
              <a:rPr lang="en-US" dirty="0" smtClean="0"/>
              <a:t>There are many rules for CWS!  Please refer to page 3 and 4 in the How to Conduct a Writing CBM (yellow) handout</a:t>
            </a:r>
          </a:p>
          <a:p>
            <a:pPr lvl="1"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US" b="1" smtClean="0"/>
              <a:t>Spelling: </a:t>
            </a:r>
            <a:r>
              <a:rPr lang="en-US" smtClean="0"/>
              <a:t>Words must be spelled correctly </a:t>
            </a:r>
          </a:p>
          <a:p>
            <a:endParaRPr lang="en-US" smtClean="0"/>
          </a:p>
        </p:txBody>
      </p:sp>
      <p:pic>
        <p:nvPicPr>
          <p:cNvPr id="5018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743200"/>
            <a:ext cx="765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-Shape 4"/>
          <p:cNvSpPr/>
          <p:nvPr/>
        </p:nvSpPr>
        <p:spPr>
          <a:xfrm rot="8134650">
            <a:off x="5111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L-Shape 5"/>
          <p:cNvSpPr/>
          <p:nvPr/>
        </p:nvSpPr>
        <p:spPr>
          <a:xfrm rot="8134650">
            <a:off x="47021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787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3025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15779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56165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66071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79025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10000" y="3657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pic>
        <p:nvPicPr>
          <p:cNvPr id="501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572000"/>
            <a:ext cx="76358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-Shape 15"/>
          <p:cNvSpPr/>
          <p:nvPr/>
        </p:nvSpPr>
        <p:spPr>
          <a:xfrm rot="8134650">
            <a:off x="4349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50831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5921375" y="4552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828800" y="4648200"/>
            <a:ext cx="16002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581400" y="4572000"/>
            <a:ext cx="6858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10400" y="4419600"/>
            <a:ext cx="12192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657600" y="5562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20" grpId="0" animBg="1"/>
      <p:bldP spid="21" grpId="0" animBg="1"/>
      <p:bldP spid="2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r>
              <a:rPr lang="en-US" b="1" smtClean="0"/>
              <a:t>Capitalization: </a:t>
            </a:r>
            <a:r>
              <a:rPr lang="en-US" smtClean="0"/>
              <a:t>Beginning of sentences, proper nouns counted, incorrectly capitalized are incorrect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90800"/>
            <a:ext cx="60928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038600"/>
            <a:ext cx="5978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257800"/>
            <a:ext cx="55626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-Shape 6"/>
          <p:cNvSpPr/>
          <p:nvPr/>
        </p:nvSpPr>
        <p:spPr>
          <a:xfrm rot="8134650">
            <a:off x="12731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2644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37877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5921375" y="2647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7369175" y="2571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3254375" y="4171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5311775" y="4095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68357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1577975" y="5543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27971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3211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3429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33800" y="4724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810000" y="6096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Expectations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000" smtClean="0"/>
              <a:t>Attend ten sessions (20 hours) </a:t>
            </a:r>
          </a:p>
          <a:p>
            <a:r>
              <a:rPr lang="en-US" sz="2000" smtClean="0"/>
              <a:t>Complete a Diagnostic Writing assessment on the targeted student (1 hour)</a:t>
            </a:r>
          </a:p>
          <a:p>
            <a:r>
              <a:rPr lang="en-US" sz="2000" smtClean="0"/>
              <a:t>Complete progress monitoring tool after 5-10 hours of instruction (1.5 hours)</a:t>
            </a:r>
          </a:p>
          <a:p>
            <a:r>
              <a:rPr lang="en-US" sz="2000" smtClean="0"/>
              <a:t>IEP meeting for the targeted student sometime during the PDU (annual, eligibility or special request) where writing is discussed (2 hours including planning and meeting)</a:t>
            </a:r>
          </a:p>
          <a:p>
            <a:r>
              <a:rPr lang="en-US" sz="2000" smtClean="0"/>
              <a:t>Writing lesson plans (10+ hours)</a:t>
            </a:r>
          </a:p>
          <a:p>
            <a:r>
              <a:rPr lang="en-US" sz="2000" smtClean="0"/>
              <a:t>Direct instruction in writing for the targeted student (15+ hours)</a:t>
            </a:r>
          </a:p>
          <a:p>
            <a:r>
              <a:rPr lang="en-US" sz="2000" smtClean="0"/>
              <a:t>Reflection Essay (1 hour)</a:t>
            </a:r>
          </a:p>
          <a:p>
            <a:r>
              <a:rPr lang="en-US" sz="2000" smtClean="0"/>
              <a:t>Complete a portfolio (1 hour)</a:t>
            </a:r>
          </a:p>
          <a:p>
            <a:r>
              <a:rPr lang="en-US" sz="2000" smtClean="0"/>
              <a:t>Attend Final PDU peer review process (2 hours)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r>
              <a:rPr lang="en-US" b="1" smtClean="0"/>
              <a:t>Capitalization: </a:t>
            </a:r>
            <a:r>
              <a:rPr lang="en-US" smtClean="0"/>
              <a:t>Beginning of sentences, proper nouns counted, incorrectly capitalized are incorrect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95600"/>
            <a:ext cx="55626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-Shape 14"/>
          <p:cNvSpPr/>
          <p:nvPr/>
        </p:nvSpPr>
        <p:spPr>
          <a:xfrm rot="8134650">
            <a:off x="1425575" y="3181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26447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1687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657600" y="3733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  <p:pic>
        <p:nvPicPr>
          <p:cNvPr id="5223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495800"/>
            <a:ext cx="6437313" cy="914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2" name="L-Shape 21"/>
          <p:cNvSpPr/>
          <p:nvPr/>
        </p:nvSpPr>
        <p:spPr>
          <a:xfrm rot="8134650">
            <a:off x="10445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2263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3406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L-Shape 24"/>
          <p:cNvSpPr/>
          <p:nvPr/>
        </p:nvSpPr>
        <p:spPr>
          <a:xfrm rot="8134650">
            <a:off x="44735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581400" y="5562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 b="1" smtClean="0"/>
              <a:t>Punctuation: </a:t>
            </a:r>
            <a:r>
              <a:rPr lang="en-US" smtClean="0"/>
              <a:t>At the end of sentences, commas not counted unless in a series, where they must be used correctly, other punctuation not  counted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0"/>
            <a:ext cx="66865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724400"/>
            <a:ext cx="67056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-Shape 5"/>
          <p:cNvSpPr/>
          <p:nvPr/>
        </p:nvSpPr>
        <p:spPr>
          <a:xfrm rot="8134650">
            <a:off x="968375" y="3257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2263775" y="3181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34829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40925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4625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5692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66833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75215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1044575" y="3790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1806575" y="3714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3025775" y="3714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3635375" y="3638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4191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12</a:t>
            </a:r>
          </a:p>
        </p:txBody>
      </p:sp>
      <p:sp>
        <p:nvSpPr>
          <p:cNvPr id="20" name="L-Shape 19"/>
          <p:cNvSpPr/>
          <p:nvPr/>
        </p:nvSpPr>
        <p:spPr>
          <a:xfrm rot="8134650">
            <a:off x="815975" y="4933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L-Shape 20"/>
          <p:cNvSpPr/>
          <p:nvPr/>
        </p:nvSpPr>
        <p:spPr>
          <a:xfrm rot="8134650">
            <a:off x="20351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L-Shape 21"/>
          <p:cNvSpPr/>
          <p:nvPr/>
        </p:nvSpPr>
        <p:spPr>
          <a:xfrm rot="8134650">
            <a:off x="31781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37877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4473575" y="4781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L-Shape 24"/>
          <p:cNvSpPr/>
          <p:nvPr/>
        </p:nvSpPr>
        <p:spPr>
          <a:xfrm rot="8134650">
            <a:off x="56927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L-Shape 25"/>
          <p:cNvSpPr/>
          <p:nvPr/>
        </p:nvSpPr>
        <p:spPr>
          <a:xfrm rot="8134650">
            <a:off x="66833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L-Shape 27"/>
          <p:cNvSpPr/>
          <p:nvPr/>
        </p:nvSpPr>
        <p:spPr>
          <a:xfrm rot="8134650">
            <a:off x="24923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81400" y="5867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953000"/>
            <a:ext cx="72390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7394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427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 b="1" smtClean="0"/>
              <a:t>Punctuation: </a:t>
            </a:r>
            <a:r>
              <a:rPr lang="en-US" smtClean="0"/>
              <a:t>At the end of sentences, commas not counted unless in a series, where they must be used correctly, other punctuation not  counted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6" name="L-Shape 5"/>
          <p:cNvSpPr/>
          <p:nvPr/>
        </p:nvSpPr>
        <p:spPr>
          <a:xfrm rot="8134650">
            <a:off x="3587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11207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2492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3254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4397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53117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6454775" y="3333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4191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sp>
        <p:nvSpPr>
          <p:cNvPr id="20" name="L-Shape 19"/>
          <p:cNvSpPr/>
          <p:nvPr/>
        </p:nvSpPr>
        <p:spPr>
          <a:xfrm rot="8134650">
            <a:off x="5111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L-Shape 20"/>
          <p:cNvSpPr/>
          <p:nvPr/>
        </p:nvSpPr>
        <p:spPr>
          <a:xfrm rot="8134650">
            <a:off x="11969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L-Shape 21"/>
          <p:cNvSpPr/>
          <p:nvPr/>
        </p:nvSpPr>
        <p:spPr>
          <a:xfrm rot="8134650">
            <a:off x="53117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6378575" y="5010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75215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L-Shape 26"/>
          <p:cNvSpPr/>
          <p:nvPr/>
        </p:nvSpPr>
        <p:spPr>
          <a:xfrm rot="8134650">
            <a:off x="2720975" y="5238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L-Shape 27"/>
          <p:cNvSpPr/>
          <p:nvPr/>
        </p:nvSpPr>
        <p:spPr>
          <a:xfrm rot="8134650">
            <a:off x="3406775" y="5238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81400" y="5867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7</a:t>
            </a:r>
          </a:p>
        </p:txBody>
      </p:sp>
      <p:sp>
        <p:nvSpPr>
          <p:cNvPr id="30" name="L-Shape 29"/>
          <p:cNvSpPr/>
          <p:nvPr/>
        </p:nvSpPr>
        <p:spPr>
          <a:xfrm rot="8134650">
            <a:off x="7521575" y="3333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b="1" smtClean="0"/>
              <a:t>Syntax: </a:t>
            </a:r>
            <a:r>
              <a:rPr lang="en-US" smtClean="0"/>
              <a:t>Must be syntactically correct to be counted.  Words that begin with a conjunction are 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75723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495800"/>
            <a:ext cx="77041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8001000" y="48006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58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1120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21875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3482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45497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54641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6683375" y="2876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7902575" y="2876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81400" y="3733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sp>
        <p:nvSpPr>
          <p:cNvPr id="16" name="L-Shape 15"/>
          <p:cNvSpPr/>
          <p:nvPr/>
        </p:nvSpPr>
        <p:spPr>
          <a:xfrm rot="8134650">
            <a:off x="4349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12731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4092575" y="4552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L-Shape 18"/>
          <p:cNvSpPr/>
          <p:nvPr/>
        </p:nvSpPr>
        <p:spPr>
          <a:xfrm rot="8134650">
            <a:off x="51593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L-Shape 19"/>
          <p:cNvSpPr/>
          <p:nvPr/>
        </p:nvSpPr>
        <p:spPr>
          <a:xfrm rot="8134650">
            <a:off x="7902575" y="4400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05200" y="5257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US" b="1" smtClean="0"/>
              <a:t>Semantics: </a:t>
            </a:r>
            <a:r>
              <a:rPr lang="en-US" smtClean="0"/>
              <a:t>Semantically correct </a:t>
            </a:r>
          </a:p>
          <a:p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438400"/>
            <a:ext cx="68849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962400"/>
            <a:ext cx="6989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-Shape 5"/>
          <p:cNvSpPr/>
          <p:nvPr/>
        </p:nvSpPr>
        <p:spPr>
          <a:xfrm rot="8134650">
            <a:off x="1044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27971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4168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5235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6378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7597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81400" y="3276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  <p:sp>
        <p:nvSpPr>
          <p:cNvPr id="13" name="L-Shape 12"/>
          <p:cNvSpPr/>
          <p:nvPr/>
        </p:nvSpPr>
        <p:spPr>
          <a:xfrm rot="8134650">
            <a:off x="968375" y="3943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2873375" y="3943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41687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7521575" y="3790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33800" y="4800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Correct Writing Sequence </a:t>
            </a: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983538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-Shape 4"/>
          <p:cNvSpPr/>
          <p:nvPr/>
        </p:nvSpPr>
        <p:spPr>
          <a:xfrm rot="8134650">
            <a:off x="739775" y="165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L-Shape 5"/>
          <p:cNvSpPr/>
          <p:nvPr/>
        </p:nvSpPr>
        <p:spPr>
          <a:xfrm rot="8134650">
            <a:off x="2263775" y="1733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635375" y="165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6683375" y="1962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1882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73691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5387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71405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25685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17303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5159375" y="4248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34829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549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32543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L-Shape 18"/>
          <p:cNvSpPr/>
          <p:nvPr/>
        </p:nvSpPr>
        <p:spPr>
          <a:xfrm rot="8134650">
            <a:off x="4549775" y="5314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324600" y="5780088"/>
            <a:ext cx="2590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15 CWS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Memory:</a:t>
            </a:r>
          </a:p>
          <a:p>
            <a:r>
              <a:rPr lang="en-US" sz="1200">
                <a:latin typeface="Calibri" pitchFamily="34" charset="0"/>
              </a:rPr>
              <a:t>Orientation:</a:t>
            </a:r>
          </a:p>
          <a:p>
            <a:r>
              <a:rPr lang="en-US" sz="1200">
                <a:latin typeface="Calibri" pitchFamily="34" charset="0"/>
              </a:rPr>
              <a:t>Placement:</a:t>
            </a:r>
          </a:p>
          <a:p>
            <a:r>
              <a:rPr lang="en-US" sz="1200">
                <a:latin typeface="Calibri" pitchFamily="34" charset="0"/>
              </a:rPr>
              <a:t>Sentence: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# of Orthographic errors on spelling:</a:t>
            </a:r>
          </a:p>
          <a:p>
            <a:r>
              <a:rPr lang="en-US" sz="1200">
                <a:latin typeface="Calibri" pitchFamily="34" charset="0"/>
              </a:rPr>
              <a:t># of Phonologic errors on spelling: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CBM CWS: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Parts of Speech:</a:t>
            </a:r>
          </a:p>
          <a:p>
            <a:r>
              <a:rPr lang="en-US" sz="1200">
                <a:latin typeface="Calibri" pitchFamily="34" charset="0"/>
              </a:rPr>
              <a:t>Subject/Predicate Identification:</a:t>
            </a:r>
          </a:p>
          <a:p>
            <a:r>
              <a:rPr lang="en-US" sz="1200">
                <a:latin typeface="Calibri" pitchFamily="34" charset="0"/>
              </a:rPr>
              <a:t>Sentence types :</a:t>
            </a:r>
          </a:p>
          <a:p>
            <a:r>
              <a:rPr lang="en-US" sz="1200">
                <a:latin typeface="Calibri" pitchFamily="34" charset="0"/>
              </a:rPr>
              <a:t>Sentence Identification:</a:t>
            </a:r>
          </a:p>
          <a:p>
            <a:r>
              <a:rPr lang="en-US" sz="1200">
                <a:latin typeface="Calibri" pitchFamily="34" charset="0"/>
              </a:rPr>
              <a:t>Syntax CLOZE: </a:t>
            </a:r>
            <a:endParaRPr lang="en-US"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Content: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Organization: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Style and Fluency: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Language Usage:</a:t>
            </a:r>
          </a:p>
        </p:txBody>
      </p:sp>
      <p:sp>
        <p:nvSpPr>
          <p:cNvPr id="44050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Formation:</a:t>
            </a:r>
          </a:p>
          <a:p>
            <a:r>
              <a:rPr lang="en-US" sz="1200">
                <a:latin typeface="Calibri" pitchFamily="34" charset="0"/>
              </a:rPr>
              <a:t>Size:</a:t>
            </a:r>
          </a:p>
          <a:p>
            <a:r>
              <a:rPr lang="en-US" sz="1200">
                <a:latin typeface="Calibri" pitchFamily="34" charset="0"/>
              </a:rPr>
              <a:t>Neatness:</a:t>
            </a:r>
          </a:p>
          <a:p>
            <a:r>
              <a:rPr lang="en-US" sz="1200">
                <a:latin typeface="Calibri" pitchFamily="34" charset="0"/>
              </a:rPr>
              <a:t>Speed:</a:t>
            </a:r>
          </a:p>
          <a:p>
            <a:r>
              <a:rPr lang="en-US" sz="1200">
                <a:latin typeface="Calibri" pitchFamily="34" charset="0"/>
              </a:rPr>
              <a:t>Posture:</a:t>
            </a:r>
          </a:p>
          <a:p>
            <a:r>
              <a:rPr lang="en-US" sz="1200">
                <a:latin typeface="Calibri" pitchFamily="34" charset="0"/>
              </a:rPr>
              <a:t>Pencil Grip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Developmental Stage of Spelling: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Alphabet Skills: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Reading and Decoding: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Spelling Skills: </a:t>
            </a:r>
          </a:p>
        </p:txBody>
      </p:sp>
      <p:sp>
        <p:nvSpPr>
          <p:cNvPr id="440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4055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6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Memory: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Orientation: 95%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Placement: 90%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Sentence: 50%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Orthographic errors on spelling: 25%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Phonologic errors on spelling: 75%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CBM CWS: 12%iles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o%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types 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Identification: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Syntax CLOZE: 0%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Content:2 </a:t>
            </a:r>
          </a:p>
          <a:p>
            <a:endParaRPr lang="en-US" sz="12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Organization:2 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Style and Fluency: 1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Language Usage: 2</a:t>
            </a:r>
          </a:p>
        </p:txBody>
      </p:sp>
      <p:sp>
        <p:nvSpPr>
          <p:cNvPr id="45074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Formation: not a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not a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not a concern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Speed: slight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not a concern 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Pencil Grip: not a concern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Developmental Stage of Spelling: Letter Name Alphabetic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95%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95%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Spelling Skills: 10%</a:t>
            </a:r>
          </a:p>
        </p:txBody>
      </p:sp>
      <p:sp>
        <p:nvSpPr>
          <p:cNvPr id="450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507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0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2</a:t>
            </a:r>
            <a:r>
              <a:rPr lang="en-US" baseline="30000">
                <a:latin typeface="Tw Cen MT" pitchFamily="34" charset="0"/>
              </a:rPr>
              <a:t>nd</a:t>
            </a:r>
            <a:r>
              <a:rPr lang="en-US">
                <a:latin typeface="Tw Cen MT" pitchFamily="34" charset="0"/>
              </a:rPr>
              <a:t>  Grader: Writing Benchmark is below level, Executive Functioning is strong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6083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Possible processing speed issues (handwriting and writing rubric)</a:t>
            </a:r>
          </a:p>
          <a:p>
            <a:r>
              <a:rPr lang="en-US">
                <a:latin typeface="Tw Cen MT" pitchFamily="34" charset="0"/>
              </a:rPr>
              <a:t>2. Possible phonological processing (type of spelling errors)</a:t>
            </a:r>
          </a:p>
          <a:p>
            <a:r>
              <a:rPr lang="en-US">
                <a:latin typeface="Tw Cen MT" pitchFamily="34" charset="0"/>
              </a:rPr>
              <a:t>3. Possible orthographic processing or lack of instruction in orthography </a:t>
            </a:r>
          </a:p>
          <a:p>
            <a:r>
              <a:rPr lang="en-US">
                <a:latin typeface="Tw Cen MT" pitchFamily="34" charset="0"/>
              </a:rPr>
              <a:t>4. Possible lack of instruction in grammar skills</a:t>
            </a:r>
          </a:p>
          <a:p>
            <a:r>
              <a:rPr lang="en-US">
                <a:latin typeface="Tw Cen MT" pitchFamily="34" charset="0"/>
              </a:rPr>
              <a:t>5. Instruction in the writing process is evident but is being impacted by poor transcribing skills</a:t>
            </a:r>
          </a:p>
          <a:p>
            <a:r>
              <a:rPr lang="en-US">
                <a:latin typeface="Tw Cen MT" pitchFamily="34" charset="0"/>
              </a:rPr>
              <a:t>6. Working memory is impacted by lack of automaticity of low level transcription skills  </a:t>
            </a:r>
          </a:p>
          <a:p>
            <a:r>
              <a:rPr lang="en-US">
                <a:latin typeface="Tw Cen MT" pitchFamily="34" charset="0"/>
              </a:rPr>
              <a:t> </a:t>
            </a:r>
          </a:p>
        </p:txBody>
      </p:sp>
      <p:pic>
        <p:nvPicPr>
          <p:cNvPr id="46085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 rot="20237910">
            <a:off x="4557713" y="1779588"/>
            <a:ext cx="457200" cy="16002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7" name="Oval 86"/>
          <p:cNvSpPr/>
          <p:nvPr/>
        </p:nvSpPr>
        <p:spPr>
          <a:xfrm rot="20237910">
            <a:off x="1547813" y="1871663"/>
            <a:ext cx="946150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4, 5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4462463" y="3336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3319463" y="34131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0" name="Oval 89"/>
          <p:cNvSpPr/>
          <p:nvPr/>
        </p:nvSpPr>
        <p:spPr>
          <a:xfrm rot="20237910" flipH="1">
            <a:off x="112713" y="5807075"/>
            <a:ext cx="620712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710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438400"/>
          <a:ext cx="8534400" cy="4343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 spelling instruction outside</a:t>
                      </a:r>
                      <a:r>
                        <a:rPr lang="en-US" baseline="0" dirty="0" smtClean="0"/>
                        <a:t> the classroom focusing on spelling patterns via auditory strategies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</a:t>
                      </a:r>
                      <a:r>
                        <a:rPr lang="en-US" baseline="0" dirty="0" smtClean="0"/>
                        <a:t> grammar instruction outside the classroom with connections to in classroom writing assignments </a:t>
                      </a:r>
                    </a:p>
                    <a:p>
                      <a:r>
                        <a:rPr lang="en-US" baseline="0" dirty="0" smtClean="0"/>
                        <a:t>-Speed drills using spelling words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Peer</a:t>
                      </a:r>
                      <a:r>
                        <a:rPr lang="en-US" baseline="0" dirty="0" smtClean="0"/>
                        <a:t> assistance or cooperative writing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Preplanning of writing content and organization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Spelling words taught emphasizing auditory strategies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-Teach parents auditory</a:t>
                      </a:r>
                      <a:r>
                        <a:rPr lang="en-US" baseline="0" dirty="0" smtClean="0"/>
                        <a:t> spelling strategies </a:t>
                      </a:r>
                    </a:p>
                    <a:p>
                      <a:r>
                        <a:rPr lang="en-US" baseline="0" dirty="0" smtClean="0"/>
                        <a:t>-Emphasize spelling homework </a:t>
                      </a:r>
                    </a:p>
                    <a:p>
                      <a:r>
                        <a:rPr lang="en-US" baseline="0" dirty="0" smtClean="0"/>
                        <a:t>-Teach parents how to edit written assignments with their child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22" name="TextBox 5"/>
          <p:cNvSpPr txBox="1">
            <a:spLocks noChangeArrowheads="1"/>
          </p:cNvSpPr>
          <p:nvPr/>
        </p:nvSpPr>
        <p:spPr bwMode="auto">
          <a:xfrm>
            <a:off x="1752600" y="16764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Schedule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000" dirty="0" smtClean="0"/>
              <a:t>October 16 2012 overview; cognitive process of </a:t>
            </a:r>
            <a:r>
              <a:rPr lang="en-US" sz="2000" dirty="0" smtClean="0"/>
              <a:t>writing</a:t>
            </a:r>
          </a:p>
          <a:p>
            <a:r>
              <a:rPr lang="en-US" sz="2000" dirty="0" smtClean="0"/>
              <a:t>November 20 2012 analysis of writing assessment; </a:t>
            </a:r>
            <a:r>
              <a:rPr lang="en-US" sz="2000" dirty="0" smtClean="0"/>
              <a:t>handwriting</a:t>
            </a:r>
          </a:p>
          <a:p>
            <a:r>
              <a:rPr lang="en-US" sz="2000" dirty="0" smtClean="0"/>
              <a:t>December 18, 2012 spelling </a:t>
            </a:r>
            <a:r>
              <a:rPr lang="en-US" sz="2000" dirty="0" smtClean="0"/>
              <a:t>101</a:t>
            </a:r>
          </a:p>
          <a:p>
            <a:r>
              <a:rPr lang="en-US" sz="2000" dirty="0" smtClean="0"/>
              <a:t>January 15, 2013 spelling </a:t>
            </a:r>
            <a:r>
              <a:rPr lang="en-US" sz="2000" dirty="0" smtClean="0"/>
              <a:t>102</a:t>
            </a:r>
          </a:p>
          <a:p>
            <a:r>
              <a:rPr lang="en-US" sz="2000" dirty="0" smtClean="0"/>
              <a:t>February 26, 2013 grammar </a:t>
            </a:r>
            <a:r>
              <a:rPr lang="en-US" sz="2000" dirty="0" smtClean="0"/>
              <a:t>101</a:t>
            </a:r>
          </a:p>
          <a:p>
            <a:r>
              <a:rPr lang="en-US" sz="2000" dirty="0" smtClean="0"/>
              <a:t>March 5 2013 grammar </a:t>
            </a:r>
            <a:r>
              <a:rPr lang="en-US" sz="2000" dirty="0" smtClean="0"/>
              <a:t>102</a:t>
            </a:r>
          </a:p>
          <a:p>
            <a:r>
              <a:rPr lang="en-US" sz="2000" dirty="0" smtClean="0"/>
              <a:t>March 19, 2013 composition </a:t>
            </a:r>
            <a:r>
              <a:rPr lang="en-US" sz="2000" dirty="0" smtClean="0"/>
              <a:t>101</a:t>
            </a:r>
          </a:p>
          <a:p>
            <a:r>
              <a:rPr lang="en-US" sz="2000" dirty="0" smtClean="0"/>
              <a:t>April 2, 2013 composition </a:t>
            </a:r>
            <a:r>
              <a:rPr lang="en-US" sz="2000" dirty="0" smtClean="0"/>
              <a:t>102</a:t>
            </a:r>
          </a:p>
          <a:p>
            <a:r>
              <a:rPr lang="en-US" sz="2000" dirty="0" smtClean="0"/>
              <a:t>April 16, 2013 composition </a:t>
            </a:r>
            <a:r>
              <a:rPr lang="en-US" sz="2000" dirty="0" smtClean="0"/>
              <a:t>103</a:t>
            </a:r>
          </a:p>
          <a:p>
            <a:r>
              <a:rPr lang="en-US" sz="2000" dirty="0" smtClean="0"/>
              <a:t>May 7, 2013 final review </a:t>
            </a:r>
            <a:endParaRPr lang="en-US" sz="2000" dirty="0" smtClean="0"/>
          </a:p>
          <a:p>
            <a:pPr algn="ctr"/>
            <a:r>
              <a:rPr lang="en-US" sz="2400" dirty="0" smtClean="0"/>
              <a:t>The date on November 13 is canceled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50%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 19%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Orthographic errors on spelling: 25%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Phonologic errors on spelling: 75%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CBM CWS: 25%iles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30%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40%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Sentence types : 70%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Identification: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Syntax CLOZE: 90%</a:t>
            </a:r>
            <a:endParaRPr lang="en-US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Content:1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Organization:1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Writing Style and Fluency: 3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Language Usage: 3</a:t>
            </a:r>
          </a:p>
        </p:txBody>
      </p:sp>
      <p:sp>
        <p:nvSpPr>
          <p:cNvPr id="48146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Size: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Neatness: major concern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Speed: slight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Posture: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major concern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Developmental Stage of Spelling: Letter Name Alphabetic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Alphabet Skills: 75%</a:t>
            </a:r>
          </a:p>
          <a:p>
            <a:endParaRPr lang="en-US" sz="12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Reading and Decoding: 75%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Spelling Skills: 10%</a:t>
            </a:r>
          </a:p>
        </p:txBody>
      </p:sp>
      <p:sp>
        <p:nvSpPr>
          <p:cNvPr id="4815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815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2" name="TextBox 26"/>
          <p:cNvSpPr txBox="1">
            <a:spLocks noChangeArrowheads="1"/>
          </p:cNvSpPr>
          <p:nvPr/>
        </p:nvSpPr>
        <p:spPr bwMode="auto">
          <a:xfrm>
            <a:off x="0" y="14478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4</a:t>
            </a:r>
            <a:r>
              <a:rPr lang="en-US" baseline="30000">
                <a:latin typeface="Tw Cen MT" pitchFamily="34" charset="0"/>
              </a:rPr>
              <a:t>th</a:t>
            </a:r>
            <a:r>
              <a:rPr lang="en-US">
                <a:latin typeface="Tw Cen MT" pitchFamily="34" charset="0"/>
              </a:rPr>
              <a:t>   Grader: Writing Benchmark is below level, Executive Functioning is weak during writing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9155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Graphomotor issue- either organic or lack of instruction (consult with OT/PT to rule out processing)</a:t>
            </a:r>
          </a:p>
          <a:p>
            <a:r>
              <a:rPr lang="en-US">
                <a:latin typeface="Tw Cen MT" pitchFamily="34" charset="0"/>
              </a:rPr>
              <a:t>2. Possible phonological processing (type of spelling errors)</a:t>
            </a:r>
          </a:p>
          <a:p>
            <a:r>
              <a:rPr lang="en-US">
                <a:latin typeface="Tw Cen MT" pitchFamily="34" charset="0"/>
              </a:rPr>
              <a:t>3. Possible orthographic processing or lack of instruction in orthography </a:t>
            </a:r>
          </a:p>
          <a:p>
            <a:r>
              <a:rPr lang="en-US">
                <a:latin typeface="Tw Cen MT" pitchFamily="34" charset="0"/>
              </a:rPr>
              <a:t>4. Possible lack of instruction in grammar skills</a:t>
            </a:r>
          </a:p>
          <a:p>
            <a:r>
              <a:rPr lang="en-US">
                <a:latin typeface="Tw Cen MT" pitchFamily="34" charset="0"/>
              </a:rPr>
              <a:t>5. Instruction in the writing process is evident but is being impacted by poor transcribing skills</a:t>
            </a:r>
          </a:p>
          <a:p>
            <a:r>
              <a:rPr lang="en-US">
                <a:latin typeface="Tw Cen MT" pitchFamily="34" charset="0"/>
              </a:rPr>
              <a:t>6. Working memory is impacted by lack of automaticity of low level transcription skills  </a:t>
            </a:r>
          </a:p>
          <a:p>
            <a:r>
              <a:rPr lang="en-US">
                <a:latin typeface="Tw Cen MT" pitchFamily="34" charset="0"/>
              </a:rPr>
              <a:t> </a:t>
            </a:r>
          </a:p>
        </p:txBody>
      </p:sp>
      <p:pic>
        <p:nvPicPr>
          <p:cNvPr id="49157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 rot="20237910">
            <a:off x="3876675" y="3881438"/>
            <a:ext cx="512763" cy="71596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7" name="Oval 86"/>
          <p:cNvSpPr/>
          <p:nvPr/>
        </p:nvSpPr>
        <p:spPr>
          <a:xfrm rot="20237910">
            <a:off x="1547813" y="1871663"/>
            <a:ext cx="946150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4, 5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4462463" y="3336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3319463" y="34131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0" name="Oval 89"/>
          <p:cNvSpPr/>
          <p:nvPr/>
        </p:nvSpPr>
        <p:spPr>
          <a:xfrm rot="20237910" flipH="1">
            <a:off x="112713" y="5807075"/>
            <a:ext cx="620712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017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905000"/>
          <a:ext cx="8534400" cy="5166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 spelling instruction outside</a:t>
                      </a:r>
                      <a:r>
                        <a:rPr lang="en-US" baseline="0" dirty="0" smtClean="0"/>
                        <a:t> the classroom focusing on spelling patterns via auditory strategies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</a:t>
                      </a:r>
                      <a:r>
                        <a:rPr lang="en-US" baseline="0" dirty="0" smtClean="0"/>
                        <a:t> grammar instruction outside the classroom with connections to in classroom writing assignments </a:t>
                      </a:r>
                    </a:p>
                    <a:p>
                      <a:r>
                        <a:rPr lang="en-US" baseline="0" dirty="0" smtClean="0"/>
                        <a:t>-Direct handwriting instruction </a:t>
                      </a:r>
                    </a:p>
                    <a:p>
                      <a:r>
                        <a:rPr lang="en-US" baseline="0" dirty="0" smtClean="0"/>
                        <a:t>-Direct keyboarding instruction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Peer</a:t>
                      </a:r>
                      <a:r>
                        <a:rPr lang="en-US" baseline="0" dirty="0" smtClean="0"/>
                        <a:t> assistance or cooperative writing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Preplanning of writing content and organization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Spelling words taught emphasizing auditory strategies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Transcribing until handwriting skills are mastered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-Teach parents auditory</a:t>
                      </a:r>
                      <a:r>
                        <a:rPr lang="en-US" baseline="0" dirty="0" smtClean="0"/>
                        <a:t> spelling strategies </a:t>
                      </a:r>
                    </a:p>
                    <a:p>
                      <a:r>
                        <a:rPr lang="en-US" baseline="0" dirty="0" smtClean="0"/>
                        <a:t>-Emphasize spelling homework </a:t>
                      </a:r>
                    </a:p>
                    <a:p>
                      <a:r>
                        <a:rPr lang="en-US" baseline="0" dirty="0" smtClean="0"/>
                        <a:t>-Teach parents how to edit written assignments with their child </a:t>
                      </a:r>
                    </a:p>
                    <a:p>
                      <a:r>
                        <a:rPr lang="en-US" baseline="0" dirty="0" smtClean="0"/>
                        <a:t>-Add handwriting and keyboarding homework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0194" name="TextBox 5"/>
          <p:cNvSpPr txBox="1">
            <a:spLocks noChangeArrowheads="1"/>
          </p:cNvSpPr>
          <p:nvPr/>
        </p:nvSpPr>
        <p:spPr bwMode="auto">
          <a:xfrm>
            <a:off x="1752600" y="14478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Memory: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Orientation: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Placement: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Sentence: 100%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Orthographic errors on spelling: 0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Phonologic errors on spelling: 1/1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Writing CBM CWS: 52%iles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Parts of Speech: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Subject/Predicate Identification: 80%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types : 79%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Identification: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Syntax CLOZE: 90%</a:t>
            </a:r>
            <a:endParaRPr lang="en-US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Content:1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Organization:1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Style and Fluency: 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Language Usage: 3</a:t>
            </a:r>
          </a:p>
        </p:txBody>
      </p:sp>
      <p:sp>
        <p:nvSpPr>
          <p:cNvPr id="51218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Formation: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s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Pencil Grip: no concern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Developmental Stage of Spelling: Derivational Relations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Spelling Skills: 100%</a:t>
            </a:r>
          </a:p>
        </p:txBody>
      </p:sp>
      <p:sp>
        <p:nvSpPr>
          <p:cNvPr id="5122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1223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4" name="TextBox 26"/>
          <p:cNvSpPr txBox="1">
            <a:spLocks noChangeArrowheads="1"/>
          </p:cNvSpPr>
          <p:nvPr/>
        </p:nvSpPr>
        <p:spPr bwMode="auto">
          <a:xfrm>
            <a:off x="0" y="14478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7</a:t>
            </a:r>
            <a:r>
              <a:rPr lang="en-US" baseline="30000">
                <a:latin typeface="Tw Cen MT" pitchFamily="34" charset="0"/>
              </a:rPr>
              <a:t>th</a:t>
            </a:r>
            <a:r>
              <a:rPr lang="en-US">
                <a:latin typeface="Tw Cen MT" pitchFamily="34" charset="0"/>
              </a:rPr>
              <a:t>   Grader: Writing Benchmark is below level, Executive Functioning is weak during writing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222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Language processing concerns (consult SLP)</a:t>
            </a:r>
          </a:p>
          <a:p>
            <a:r>
              <a:rPr lang="en-US">
                <a:latin typeface="Tw Cen MT" pitchFamily="34" charset="0"/>
              </a:rPr>
              <a:t>2. Organization issues related to executive functioning </a:t>
            </a:r>
          </a:p>
          <a:p>
            <a:r>
              <a:rPr lang="en-US">
                <a:latin typeface="Tw Cen MT" pitchFamily="34" charset="0"/>
              </a:rPr>
              <a:t>3. Working memory issues due to poor executive functioning </a:t>
            </a:r>
          </a:p>
          <a:p>
            <a:r>
              <a:rPr lang="en-US">
                <a:latin typeface="Tw Cen MT" pitchFamily="34" charset="0"/>
              </a:rPr>
              <a:t>4. Poor self regulation skills and higher level reasoning  </a:t>
            </a:r>
          </a:p>
        </p:txBody>
      </p:sp>
      <p:pic>
        <p:nvPicPr>
          <p:cNvPr id="52229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>
            <a:off x="3810000" y="1752600"/>
            <a:ext cx="609600" cy="163036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500063" y="4860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101600" y="1955800"/>
            <a:ext cx="904875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Oval 10"/>
          <p:cNvSpPr/>
          <p:nvPr/>
        </p:nvSpPr>
        <p:spPr>
          <a:xfrm rot="20237910">
            <a:off x="2616200" y="4567238"/>
            <a:ext cx="904875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/>
          <p:cNvSpPr/>
          <p:nvPr/>
        </p:nvSpPr>
        <p:spPr>
          <a:xfrm rot="20237910">
            <a:off x="2460625" y="5367338"/>
            <a:ext cx="993775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Oval 12"/>
          <p:cNvSpPr/>
          <p:nvPr/>
        </p:nvSpPr>
        <p:spPr>
          <a:xfrm rot="20237910">
            <a:off x="1397000" y="5554663"/>
            <a:ext cx="893763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11" grpId="0" animBg="1"/>
      <p:bldP spid="12" grpId="0" animBg="1"/>
      <p:bldP spid="1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325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438400"/>
          <a:ext cx="8534400" cy="3520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-Strategy instruction for organizing thoughts </a:t>
                      </a:r>
                    </a:p>
                    <a:p>
                      <a:r>
                        <a:rPr lang="en-US" dirty="0" smtClean="0"/>
                        <a:t>-Pre-teaching</a:t>
                      </a:r>
                      <a:r>
                        <a:rPr lang="en-US" baseline="0" dirty="0" smtClean="0"/>
                        <a:t> or language experiences for writing topics </a:t>
                      </a:r>
                    </a:p>
                    <a:p>
                      <a:r>
                        <a:rPr lang="en-US" baseline="0" dirty="0" smtClean="0"/>
                        <a:t>-Direct vocabulary instruction</a:t>
                      </a:r>
                    </a:p>
                    <a:p>
                      <a:r>
                        <a:rPr lang="en-US" baseline="0" dirty="0" smtClean="0"/>
                        <a:t>-Direct instruction in figurative language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Graphic organizer for writing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-Encourage participation in language enriched activities</a:t>
                      </a:r>
                      <a:r>
                        <a:rPr lang="en-US" baseline="0" dirty="0" smtClean="0"/>
                        <a:t> (take pictures and bring to school for writing materials) </a:t>
                      </a:r>
                    </a:p>
                    <a:p>
                      <a:r>
                        <a:rPr lang="en-US" baseline="0" dirty="0" smtClean="0"/>
                        <a:t>-Encourage vocabulary development outside school</a:t>
                      </a:r>
                    </a:p>
                    <a:p>
                      <a:r>
                        <a:rPr lang="en-US" baseline="0" dirty="0" smtClean="0"/>
                        <a:t>-Practice usage of figurative language</a:t>
                      </a:r>
                    </a:p>
                    <a:p>
                      <a:r>
                        <a:rPr lang="en-US" baseline="0" dirty="0" smtClean="0"/>
                        <a:t>-Practice language reasoning </a:t>
                      </a:r>
                      <a:r>
                        <a:rPr lang="en-US" baseline="0" dirty="0" err="1" smtClean="0"/>
                        <a:t>activies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266" name="TextBox 5"/>
          <p:cNvSpPr txBox="1">
            <a:spLocks noChangeArrowheads="1"/>
          </p:cNvSpPr>
          <p:nvPr/>
        </p:nvSpPr>
        <p:spPr bwMode="auto">
          <a:xfrm>
            <a:off x="1752600" y="16764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30 Minute Lesson Plan 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276350"/>
            <a:ext cx="4029075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3962400" cy="5257800"/>
          </a:xfrm>
        </p:spPr>
        <p:txBody>
          <a:bodyPr>
            <a:normAutofit fontScale="70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Review national assessment data on writing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Identify the cognitive systems and processes that are engaged during writing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Distinguish “lower level” from “higher level” in writing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Understand the role of working memory in writing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Explain the relationships among handwriting, spelling and composition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Review writing assessments, conducting a root cause analysis and establishing a treatment plan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Establish the 30 min lesson plan </a:t>
            </a:r>
            <a:r>
              <a:rPr lang="en-US" dirty="0" err="1" smtClean="0"/>
              <a:t>proceedure</a:t>
            </a:r>
            <a:r>
              <a:rPr lang="en-US" dirty="0" smtClean="0"/>
              <a:t> </a:t>
            </a:r>
          </a:p>
        </p:txBody>
      </p:sp>
      <p:pic>
        <p:nvPicPr>
          <p:cNvPr id="19460" name="Picture 5" descr="funny-pictures-kitten-has-writing-care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4699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524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National Assessment Data</a:t>
            </a:r>
          </a:p>
        </p:txBody>
      </p:sp>
      <p:sp>
        <p:nvSpPr>
          <p:cNvPr id="20483" name="Rectangle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2971800" cy="40386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z="1800" dirty="0" smtClean="0"/>
              <a:t>     It </a:t>
            </a:r>
            <a:r>
              <a:rPr lang="en-US" sz="1800" dirty="0" smtClean="0"/>
              <a:t>is costs and estimated 250 Million dollars a year in extra training and oversight to address writing deficiencies.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- </a:t>
            </a:r>
            <a:r>
              <a:rPr lang="en-US" sz="1800" dirty="0" smtClean="0"/>
              <a:t>National Commission on Writing (2005) </a:t>
            </a:r>
          </a:p>
        </p:txBody>
      </p:sp>
      <p:pic>
        <p:nvPicPr>
          <p:cNvPr id="20484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Users\rfrantu.DPSUSER\AppData\Local\Microsoft\Windows\Temporary Internet Files\Content.IE5\JG96Q003\MC90039068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17963"/>
            <a:ext cx="2438400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3048000" y="1600200"/>
            <a:ext cx="281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39763" marR="0" lvl="1" indent="-273050" algn="l" defTabSz="914400" rtl="0" eaLnBrk="1" fontAlgn="base" latinLnBrk="0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In 2002 69% of 8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graders were below proficient on the National Assessment of Educational Progress. It has only slightly improved in recent year.</a:t>
            </a:r>
          </a:p>
          <a:p>
            <a:pPr marL="639763" marR="0" lvl="1" indent="-273050" algn="l" defTabSz="914400" rtl="0" eaLnBrk="1" fontAlgn="base" latinLnBrk="0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- NAEP (2002) </a:t>
            </a:r>
          </a:p>
        </p:txBody>
      </p:sp>
      <p:pic>
        <p:nvPicPr>
          <p:cNvPr id="7" name="Picture 2" descr="C:\Users\rfrantu.DPSUSER\AppData\Local\Microsoft\Windows\Temporary Internet Files\Content.IE5\JG96Q003\MC90008862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419600"/>
            <a:ext cx="1627777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96000" y="1600200"/>
            <a:ext cx="304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/>
            <a:r>
              <a:rPr lang="en-US" dirty="0" smtClean="0">
                <a:latin typeface="+mn-lt"/>
              </a:rPr>
              <a:t>Writing is one of the most difficult tasks taught in school. To improve writing, adults and children need systematic practice, deliberate skill building and many opportunities to write…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dirty="0" smtClean="0">
                <a:latin typeface="+mn-lt"/>
              </a:rPr>
              <a:t>- Moats (2012) </a:t>
            </a:r>
            <a:endParaRPr lang="en-US" dirty="0" smtClean="0">
              <a:latin typeface="+mn-lt"/>
            </a:endParaRPr>
          </a:p>
        </p:txBody>
      </p:sp>
      <p:pic>
        <p:nvPicPr>
          <p:cNvPr id="9" name="Picture 2" descr="C:\Users\rfrantu.DPSUSER\AppData\Local\Microsoft\Windows\Temporary Internet Files\Content.IE5\WDFYPXY1\MC9000564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4572000"/>
            <a:ext cx="1708664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National Assessment Data</a:t>
            </a:r>
          </a:p>
        </p:txBody>
      </p:sp>
      <p:sp>
        <p:nvSpPr>
          <p:cNvPr id="23555" name="Rectangle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4495800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Writing improves reading comprehension…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			- Berninger and Wolf, 2009; Graham, 			MacArhur &amp; Fitzgerald, 2007; Troia, 2009</a:t>
            </a:r>
          </a:p>
        </p:txBody>
      </p:sp>
      <p:pic>
        <p:nvPicPr>
          <p:cNvPr id="23556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C:\Users\rfrantu.DPSUSER\AppData\Local\Microsoft\Windows\Temporary Internet Files\Content.IE5\JG96Q003\MC9003381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505200"/>
            <a:ext cx="2443163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 descr="C:\Users\rfrantu.DPSUSER\AppData\Local\Microsoft\Windows\Temporary Internet Files\Content.IE5\MJK731BA\MC90012391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200400"/>
            <a:ext cx="3502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8"/>
          <p:cNvSpPr txBox="1">
            <a:spLocks noChangeArrowheads="1"/>
          </p:cNvSpPr>
          <p:nvPr/>
        </p:nvSpPr>
        <p:spPr bwMode="auto">
          <a:xfrm rot="-954267">
            <a:off x="5484813" y="3521075"/>
            <a:ext cx="2057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Harlow Solid Italic" pitchFamily="82" charset="0"/>
              </a:rPr>
              <a:t>With a shoulder partner come up with one way that writing improves reading comprehension.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pecialized instruction in Written Expression: The challenges of Learning to Write &amp;quot;&quot;/&gt;&lt;property id=&quot;20307&quot; value=&quot;256&quot;/&gt;&lt;/object&gt;&lt;object type=&quot;3&quot; unique_id=&quot;10008&quot;&gt;&lt;property id=&quot;20148&quot; value=&quot;5&quot;/&gt;&lt;property id=&quot;20300&quot; value=&quot;Slide 8 - &amp;quot;National Assessment Data&amp;quot;&quot;/&gt;&lt;property id=&quot;20307&quot; value=&quot;268&quot;/&gt;&lt;/object&gt;&lt;object type=&quot;3&quot; unique_id=&quot;10009&quot;&gt;&lt;property id=&quot;20148&quot; value=&quot;5&quot;/&gt;&lt;property id=&quot;20300&quot; value=&quot;Slide 25 - &amp;quot;Model for Writing Instruction&amp;quot;&quot;/&gt;&lt;property id=&quot;20307&quot; value=&quot;258&quot;/&gt;&lt;/object&gt;&lt;object type=&quot;3&quot; unique_id=&quot;10509&quot;&gt;&lt;property id=&quot;20148&quot; value=&quot;5&quot;/&gt;&lt;property id=&quot;20300&quot; value=&quot;Slide 7 - &amp;quot;Objectives&amp;quot;&quot;/&gt;&lt;property id=&quot;20307&quot; value=&quot;270&quot;/&gt;&lt;/object&gt;&lt;object type=&quot;3&quot; unique_id=&quot;10512&quot;&gt;&lt;property id=&quot;20148&quot; value=&quot;5&quot;/&gt;&lt;property id=&quot;20300&quot; value=&quot;Slide 9 - &amp;quot;National Assessment Data&amp;quot;&quot;/&gt;&lt;property id=&quot;20307&quot; value=&quot;274&quot;/&gt;&lt;/object&gt;&lt;object type=&quot;3&quot; unique_id=&quot;10513&quot;&gt;&lt;property id=&quot;20148&quot; value=&quot;5&quot;/&gt;&lt;property id=&quot;20300&quot; value=&quot;Slide 10 - &amp;quot;National Assessment Data&amp;quot;&quot;/&gt;&lt;property id=&quot;20307&quot; value=&quot;275&quot;/&gt;&lt;/object&gt;&lt;object type=&quot;3&quot; unique_id=&quot;10514&quot;&gt;&lt;property id=&quot;20148&quot; value=&quot;5&quot;/&gt;&lt;property id=&quot;20300&quot; value=&quot;Slide 11 - &amp;quot;Why Writing is so difficult!&amp;quot;&quot;/&gt;&lt;property id=&quot;20307&quot; value=&quot;272&quot;/&gt;&lt;/object&gt;&lt;object type=&quot;3&quot; unique_id=&quot;10515&quot;&gt;&lt;property id=&quot;20148&quot; value=&quot;5&quot;/&gt;&lt;property id=&quot;20300&quot; value=&quot;Slide 12 - &amp;quot;Why Writing is so difficult!&amp;quot;&quot;/&gt;&lt;property id=&quot;20307&quot; value=&quot;276&quot;/&gt;&lt;/object&gt;&lt;object type=&quot;3&quot; unique_id=&quot;10516&quot;&gt;&lt;property id=&quot;20148&quot; value=&quot;5&quot;/&gt;&lt;property id=&quot;20300&quot; value=&quot;Slide 13 - &amp;quot;Why Writing is so difficult!&amp;quot;&quot;/&gt;&lt;property id=&quot;20307&quot; value=&quot;279&quot;/&gt;&lt;/object&gt;&lt;object type=&quot;3&quot; unique_id=&quot;10517&quot;&gt;&lt;property id=&quot;20148&quot; value=&quot;5&quot;/&gt;&lt;property id=&quot;20300&quot; value=&quot;Slide 14 - &amp;quot;Why Writing is so difficult!&amp;quot;&quot;/&gt;&lt;property id=&quot;20307&quot; value=&quot;281&quot;/&gt;&lt;/object&gt;&lt;object type=&quot;3&quot; unique_id=&quot;10518&quot;&gt;&lt;property id=&quot;20148&quot; value=&quot;5&quot;/&gt;&lt;property id=&quot;20300&quot; value=&quot;Slide 15 - &amp;quot;Why Writing is so difficult!&amp;quot;&quot;/&gt;&lt;property id=&quot;20307&quot; value=&quot;280&quot;/&gt;&lt;/object&gt;&lt;object type=&quot;3&quot; unique_id=&quot;10519&quot;&gt;&lt;property id=&quot;20148&quot; value=&quot;5&quot;/&gt;&lt;property id=&quot;20300&quot; value=&quot;Slide 16 - &amp;quot;Why Writing is so difficult!&amp;quot;&quot;/&gt;&lt;property id=&quot;20307&quot; value=&quot;283&quot;/&gt;&lt;/object&gt;&lt;object type=&quot;3&quot; unique_id=&quot;10520&quot;&gt;&lt;property id=&quot;20148&quot; value=&quot;5&quot;/&gt;&lt;property id=&quot;20300&quot; value=&quot;Slide 17 - &amp;quot;Why Writing is so difficult!&amp;quot;&quot;/&gt;&lt;property id=&quot;20307&quot; value=&quot;284&quot;/&gt;&lt;/object&gt;&lt;object type=&quot;3&quot; unique_id=&quot;10521&quot;&gt;&lt;property id=&quot;20148&quot; value=&quot;5&quot;/&gt;&lt;property id=&quot;20300&quot; value=&quot;Slide 18 - &amp;quot;Why Writing is so difficult!&amp;quot;&quot;/&gt;&lt;property id=&quot;20307&quot; value=&quot;285&quot;/&gt;&lt;/object&gt;&lt;object type=&quot;3&quot; unique_id=&quot;10522&quot;&gt;&lt;property id=&quot;20148&quot; value=&quot;5&quot;/&gt;&lt;property id=&quot;20300&quot; value=&quot;Slide 19 - &amp;quot;Why Writing is so difficult!&amp;quot;&quot;/&gt;&lt;property id=&quot;20307&quot; value=&quot;286&quot;/&gt;&lt;/object&gt;&lt;object type=&quot;3&quot; unique_id=&quot;10523&quot;&gt;&lt;property id=&quot;20148&quot; value=&quot;5&quot;/&gt;&lt;property id=&quot;20300&quot; value=&quot;Slide 20 - &amp;quot;Why Writing is so difficult!&amp;quot;&quot;/&gt;&lt;property id=&quot;20307&quot; value=&quot;289&quot;/&gt;&lt;/object&gt;&lt;object type=&quot;3&quot; unique_id=&quot;10524&quot;&gt;&lt;property id=&quot;20148&quot; value=&quot;5&quot;/&gt;&lt;property id=&quot;20300&quot; value=&quot;Slide 21 - &amp;quot;Why Writing is so difficult!&amp;quot;&quot;/&gt;&lt;property id=&quot;20307&quot; value=&quot;287&quot;/&gt;&lt;/object&gt;&lt;object type=&quot;3&quot; unique_id=&quot;10525&quot;&gt;&lt;property id=&quot;20148&quot; value=&quot;5&quot;/&gt;&lt;property id=&quot;20300&quot; value=&quot;Slide 22 - &amp;quot;Why Writing is so difficult!&amp;quot;&quot;/&gt;&lt;property id=&quot;20307&quot; value=&quot;288&quot;/&gt;&lt;/object&gt;&lt;object type=&quot;3&quot; unique_id=&quot;10526&quot;&gt;&lt;property id=&quot;20148&quot; value=&quot;5&quot;/&gt;&lt;property id=&quot;20300&quot; value=&quot;Slide 23 - &amp;quot;Why Writing is so difficult!&amp;quot;&quot;/&gt;&lt;property id=&quot;20307&quot; value=&quot;290&quot;/&gt;&lt;/object&gt;&lt;object type=&quot;3&quot; unique_id=&quot;10527&quot;&gt;&lt;property id=&quot;20148&quot; value=&quot;5&quot;/&gt;&lt;property id=&quot;20300&quot; value=&quot;Slide 24 - &amp;quot;Simple View of Reading &amp;quot;&quot;/&gt;&lt;property id=&quot;20307&quot; value=&quot;291&quot;/&gt;&lt;/object&gt;&lt;object type=&quot;3&quot; unique_id=&quot;10528&quot;&gt;&lt;property id=&quot;20148&quot; value=&quot;5&quot;/&gt;&lt;property id=&quot;20300&quot; value=&quot;Slide 26 - &amp;quot;Simple View of Writing  &amp;quot;&quot;/&gt;&lt;property id=&quot;20307&quot; value=&quot;292&quot;/&gt;&lt;/object&gt;&lt;object type=&quot;3&quot; unique_id=&quot;10529&quot;&gt;&lt;property id=&quot;20148&quot; value=&quot;5&quot;/&gt;&lt;property id=&quot;20300&quot; value=&quot;Slide 27 - &amp;quot;Model for Writing Instruction&amp;quot;&quot;/&gt;&lt;property id=&quot;20307&quot; value=&quot;293&quot;/&gt;&lt;/object&gt;&lt;object type=&quot;3&quot; unique_id=&quot;10530&quot;&gt;&lt;property id=&quot;20148&quot; value=&quot;5&quot;/&gt;&lt;property id=&quot;20300&quot; value=&quot;Slide 28 - &amp;quot;Assessment for Writing &amp;quot;&quot;/&gt;&lt;property id=&quot;20307&quot; value=&quot;294&quot;/&gt;&lt;/object&gt;&lt;object type=&quot;3&quot; unique_id=&quot;10746&quot;&gt;&lt;property id=&quot;20148&quot; value=&quot;5&quot;/&gt;&lt;property id=&quot;20300&quot; value=&quot;Slide 56 - &amp;quot;Assessment for Writing &amp;quot;&quot;/&gt;&lt;property id=&quot;20307&quot; value=&quot;296&quot;/&gt;&lt;/object&gt;&lt;object type=&quot;3&quot; unique_id=&quot;10747&quot;&gt;&lt;property id=&quot;20148&quot; value=&quot;5&quot;/&gt;&lt;property id=&quot;20300&quot; value=&quot;Slide 57 - &amp;quot;Assessment for Writing &amp;quot;&quot;/&gt;&lt;property id=&quot;20307&quot; value=&quot;297&quot;/&gt;&lt;/object&gt;&lt;object type=&quot;3&quot; unique_id=&quot;10748&quot;&gt;&lt;property id=&quot;20148&quot; value=&quot;5&quot;/&gt;&lt;property id=&quot;20300&quot; value=&quot;Slide 58 - &amp;quot;Assessment for Writing &amp;quot;&quot;/&gt;&lt;property id=&quot;20307&quot; value=&quot;298&quot;/&gt;&lt;/object&gt;&lt;object type=&quot;3&quot; unique_id=&quot;11390&quot;&gt;&lt;property id=&quot;20148&quot; value=&quot;5&quot;/&gt;&lt;property id=&quot;20300&quot; value=&quot;Slide 59 - &amp;quot;Assessment for Writing &amp;quot;&quot;/&gt;&lt;property id=&quot;20307&quot; value=&quot;300&quot;/&gt;&lt;/object&gt;&lt;object type=&quot;3&quot; unique_id=&quot;11391&quot;&gt;&lt;property id=&quot;20148&quot; value=&quot;5&quot;/&gt;&lt;property id=&quot;20300&quot; value=&quot;Slide 60 - &amp;quot;Assessment for Writing &amp;quot;&quot;/&gt;&lt;property id=&quot;20307&quot; value=&quot;299&quot;/&gt;&lt;/object&gt;&lt;object type=&quot;3&quot; unique_id=&quot;11392&quot;&gt;&lt;property id=&quot;20148&quot; value=&quot;5&quot;/&gt;&lt;property id=&quot;20300&quot; value=&quot;Slide 61 - &amp;quot;Assessment for Writing &amp;quot;&quot;/&gt;&lt;property id=&quot;20307&quot; value=&quot;301&quot;/&gt;&lt;/object&gt;&lt;object type=&quot;3&quot; unique_id=&quot;11393&quot;&gt;&lt;property id=&quot;20148&quot; value=&quot;5&quot;/&gt;&lt;property id=&quot;20300&quot; value=&quot;Slide 62 - &amp;quot;Assessment for Writing &amp;quot;&quot;/&gt;&lt;property id=&quot;20307&quot; value=&quot;302&quot;/&gt;&lt;/object&gt;&lt;object type=&quot;3&quot; unique_id=&quot;11394&quot;&gt;&lt;property id=&quot;20148&quot; value=&quot;5&quot;/&gt;&lt;property id=&quot;20300&quot; value=&quot;Slide 63 - &amp;quot;Assessment for Writing &amp;quot;&quot;/&gt;&lt;property id=&quot;20307&quot; value=&quot;303&quot;/&gt;&lt;/object&gt;&lt;object type=&quot;3&quot; unique_id=&quot;11395&quot;&gt;&lt;property id=&quot;20148&quot; value=&quot;5&quot;/&gt;&lt;property id=&quot;20300&quot; value=&quot;Slide 64 - &amp;quot;Assessment for Writing &amp;quot;&quot;/&gt;&lt;property id=&quot;20307&quot; value=&quot;304&quot;/&gt;&lt;/object&gt;&lt;object type=&quot;3&quot; unique_id=&quot;11396&quot;&gt;&lt;property id=&quot;20148&quot; value=&quot;5&quot;/&gt;&lt;property id=&quot;20300&quot; value=&quot;Slide 65 - &amp;quot;Assessment for Writing &amp;quot;&quot;/&gt;&lt;property id=&quot;20307&quot; value=&quot;305&quot;/&gt;&lt;/object&gt;&lt;object type=&quot;3&quot; unique_id=&quot;66481&quot;&gt;&lt;property id=&quot;20148&quot; value=&quot;5&quot;/&gt;&lt;property id=&quot;20300&quot; value=&quot;Slide 2 - &amp;quot;Introductions&amp;quot;&quot;/&gt;&lt;property id=&quot;20307&quot; value=&quot;331&quot;/&gt;&lt;/object&gt;&lt;object type=&quot;3&quot; unique_id=&quot;66482&quot;&gt;&lt;property id=&quot;20148&quot; value=&quot;5&quot;/&gt;&lt;property id=&quot;20300&quot; value=&quot;Slide 3 - &amp;quot;Overview of the PDU&amp;quot;&quot;/&gt;&lt;property id=&quot;20307&quot; value=&quot;332&quot;/&gt;&lt;/object&gt;&lt;object type=&quot;3&quot; unique_id=&quot;66483&quot;&gt;&lt;property id=&quot;20148&quot; value=&quot;5&quot;/&gt;&lt;property id=&quot;20300&quot; value=&quot;Slide 4 - &amp;quot;Prerequisites &amp;quot;&quot;/&gt;&lt;property id=&quot;20307&quot; value=&quot;337&quot;/&gt;&lt;/object&gt;&lt;object type=&quot;3&quot; unique_id=&quot;66484&quot;&gt;&lt;property id=&quot;20148&quot; value=&quot;5&quot;/&gt;&lt;property id=&quot;20300&quot; value=&quot;Slide 5 - &amp;quot;Expectations &amp;quot;&quot;/&gt;&lt;property id=&quot;20307&quot; value=&quot;333&quot;/&gt;&lt;/object&gt;&lt;object type=&quot;3&quot; unique_id=&quot;66485&quot;&gt;&lt;property id=&quot;20148&quot; value=&quot;5&quot;/&gt;&lt;property id=&quot;20300&quot; value=&quot;Slide 6 - &amp;quot;Schedule &amp;quot;&quot;/&gt;&lt;property id=&quot;20307&quot; value=&quot;334&quot;/&gt;&lt;/object&gt;&lt;object type=&quot;3&quot; unique_id=&quot;66486&quot;&gt;&lt;property id=&quot;20148&quot; value=&quot;5&quot;/&gt;&lt;property id=&quot;20300&quot; value=&quot;Slide 66 - &amp;quot;30 Minute Lesson Plan &amp;quot;&quot;/&gt;&lt;property id=&quot;20307&quot; value=&quot;336&quot;/&gt;&lt;/object&gt;&lt;object type=&quot;3&quot; unique_id=&quot;67936&quot;&gt;&lt;property id=&quot;20148&quot; value=&quot;5&quot;/&gt;&lt;property id=&quot;20300&quot; value=&quot;Slide 29 - &amp;quot;Scoring the HWT Handwriting Screener &amp;quot;&quot;/&gt;&lt;property id=&quot;20307&quot; value=&quot;338&quot;/&gt;&lt;/object&gt;&lt;object type=&quot;3&quot; unique_id=&quot;67937&quot;&gt;&lt;property id=&quot;20148&quot; value=&quot;5&quot;/&gt;&lt;property id=&quot;20300&quot; value=&quot;Slide 30 - &amp;quot;Memory &amp;quot;&quot;/&gt;&lt;property id=&quot;20307&quot; value=&quot;339&quot;/&gt;&lt;/object&gt;&lt;object type=&quot;3&quot; unique_id=&quot;67938&quot;&gt;&lt;property id=&quot;20148&quot; value=&quot;5&quot;/&gt;&lt;property id=&quot;20300&quot; value=&quot;Slide 31 - &amp;quot;Memory &amp;quot;&quot;/&gt;&lt;property id=&quot;20307&quot; value=&quot;340&quot;/&gt;&lt;/object&gt;&lt;object type=&quot;3&quot; unique_id=&quot;67939&quot;&gt;&lt;property id=&quot;20148&quot; value=&quot;5&quot;/&gt;&lt;property id=&quot;20300&quot; value=&quot;Slide 32 - &amp;quot;Orientation  &amp;quot;&quot;/&gt;&lt;property id=&quot;20307&quot; value=&quot;341&quot;/&gt;&lt;/object&gt;&lt;object type=&quot;3&quot; unique_id=&quot;67940&quot;&gt;&lt;property id=&quot;20148&quot; value=&quot;5&quot;/&gt;&lt;property id=&quot;20300&quot; value=&quot;Slide 33 - &amp;quot;Placement  &amp;quot;&quot;/&gt;&lt;property id=&quot;20307&quot; value=&quot;342&quot;/&gt;&lt;/object&gt;&lt;object type=&quot;3&quot; unique_id=&quot;67941&quot;&gt;&lt;property id=&quot;20148&quot; value=&quot;5&quot;/&gt;&lt;property id=&quot;20300&quot; value=&quot;Slide 34 - &amp;quot;Sentence   &amp;quot;&quot;/&gt;&lt;property id=&quot;20307&quot; value=&quot;343&quot;/&gt;&lt;/object&gt;&lt;object type=&quot;3&quot; unique_id=&quot;67942&quot;&gt;&lt;property id=&quot;20148&quot; value=&quot;5&quot;/&gt;&lt;property id=&quot;20300&quot; value=&quot;Slide 35 - &amp;quot;Name    &amp;quot;&quot;/&gt;&lt;property id=&quot;20307&quot; value=&quot;344&quot;/&gt;&lt;/object&gt;&lt;object type=&quot;3&quot; unique_id=&quot;67943&quot;&gt;&lt;property id=&quot;20148&quot; value=&quot;5&quot;/&gt;&lt;property id=&quot;20300&quot; value=&quot;Slide 36 - &amp;quot;Other Concerns     &amp;quot;&quot;/&gt;&lt;property id=&quot;20307&quot; value=&quot;345&quot;/&gt;&lt;/object&gt;&lt;object type=&quot;3&quot; unique_id=&quot;67944&quot;&gt;&lt;property id=&quot;20148&quot; value=&quot;5&quot;/&gt;&lt;property id=&quot;20300&quot; value=&quot;Slide 37 - &amp;quot;On-line Scoring System &amp;quot;&quot;/&gt;&lt;property id=&quot;20307&quot; value=&quot;346&quot;/&gt;&lt;/object&gt;&lt;object type=&quot;3&quot; unique_id=&quot;67945&quot;&gt;&lt;property id=&quot;20148&quot; value=&quot;5&quot;/&gt;&lt;property id=&quot;20300&quot; value=&quot;Slide 38 - &amp;quot;Report &amp;quot;&quot;/&gt;&lt;property id=&quot;20307&quot; value=&quot;347&quot;/&gt;&lt;/object&gt;&lt;object type=&quot;3&quot; unique_id=&quot;67946&quot;&gt;&lt;property id=&quot;20148&quot; value=&quot;5&quot;/&gt;&lt;property id=&quot;20300&quot; value=&quot;Slide 39 - &amp;quot;Spelling Assessment &amp;quot;&quot;/&gt;&lt;property id=&quot;20307&quot; value=&quot;352&quot;/&gt;&lt;/object&gt;&lt;object type=&quot;3&quot; unique_id=&quot;67947&quot;&gt;&lt;property id=&quot;20148&quot; value=&quot;5&quot;/&gt;&lt;property id=&quot;20300&quot; value=&quot;Slide 40 - &amp;quot;WtW &amp;quot;&quot;/&gt;&lt;property id=&quot;20307&quot; value=&quot;348&quot;/&gt;&lt;/object&gt;&lt;object type=&quot;3&quot; unique_id=&quot;67948&quot;&gt;&lt;property id=&quot;20148&quot; value=&quot;5&quot;/&gt;&lt;property id=&quot;20300&quot; value=&quot;Slide 41 - &amp;quot;Grading a Spelling Inventory Practice &amp;quot;&quot;/&gt;&lt;property id=&quot;20307&quot; value=&quot;349&quot;/&gt;&lt;/object&gt;&lt;object type=&quot;3&quot; unique_id=&quot;67949&quot;&gt;&lt;property id=&quot;20148&quot; value=&quot;5&quot;/&gt;&lt;property id=&quot;20300&quot; value=&quot;Slide 42 - &amp;quot;Grading a Spelling Inventory &amp;quot;&quot;/&gt;&lt;property id=&quot;20307&quot; value=&quot;350&quot;/&gt;&lt;/object&gt;&lt;object type=&quot;3&quot; unique_id=&quot;67950&quot;&gt;&lt;property id=&quot;20148&quot; value=&quot;5&quot;/&gt;&lt;property id=&quot;20300&quot; value=&quot;Slide 43 - &amp;quot;Core Phonics &amp;quot;&quot;/&gt;&lt;property id=&quot;20307&quot; value=&quot;351&quot;/&gt;&lt;/object&gt;&lt;object type=&quot;3&quot; unique_id=&quot;67951&quot;&gt;&lt;property id=&quot;20148&quot; value=&quot;5&quot;/&gt;&lt;property id=&quot;20300&quot; value=&quot;Slide 44 - &amp;quot;Grammar and Composition  Assessment &amp;quot;&quot;/&gt;&lt;property id=&quot;20307&quot; value=&quot;353&quot;/&gt;&lt;/object&gt;&lt;object type=&quot;3&quot; unique_id=&quot;67952&quot;&gt;&lt;property id=&quot;20148&quot; value=&quot;5&quot;/&gt;&lt;property id=&quot;20300&quot; value=&quot;Slide 45 - &amp;quot;TMG&amp;quot;&quot;/&gt;&lt;property id=&quot;20307&quot; value=&quot;354&quot;/&gt;&lt;/object&gt;&lt;object type=&quot;3&quot; unique_id=&quot;67953&quot;&gt;&lt;property id=&quot;20148&quot; value=&quot;5&quot;/&gt;&lt;property id=&quot;20300&quot; value=&quot;Slide 46 - &amp;quot;TMG &amp;quot;&quot;/&gt;&lt;property id=&quot;20307&quot; value=&quot;355&quot;/&gt;&lt;/object&gt;&lt;object type=&quot;3&quot; unique_id=&quot;67954&quot;&gt;&lt;property id=&quot;20148&quot; value=&quot;5&quot;/&gt;&lt;property id=&quot;20300&quot; value=&quot;Slide 47 - &amp;quot;Determining the Correct Writing Sequence (CWS)&amp;quot;&quot;/&gt;&lt;property id=&quot;20307&quot; value=&quot;356&quot;/&gt;&lt;/object&gt;&lt;object type=&quot;3&quot; unique_id=&quot;67955&quot;&gt;&lt;property id=&quot;20148&quot; value=&quot;5&quot;/&gt;&lt;property id=&quot;20300&quot; value=&quot;Slide 48 - &amp;quot;Rules for Scoring&amp;#x0D;&amp;#x0A;See Handout for Details&amp;quot;&quot;/&gt;&lt;property id=&quot;20307&quot; value=&quot;357&quot;/&gt;&lt;/object&gt;&lt;object type=&quot;3&quot; unique_id=&quot;67956&quot;&gt;&lt;property id=&quot;20148&quot; value=&quot;5&quot;/&gt;&lt;property id=&quot;20300&quot; value=&quot;Slide 49 - &amp;quot;Rules for Scoring&amp;#x0D;&amp;#x0A;See Handout for Details&amp;quot;&quot;/&gt;&lt;property id=&quot;20307&quot; value=&quot;358&quot;/&gt;&lt;/object&gt;&lt;object type=&quot;3&quot; unique_id=&quot;67957&quot;&gt;&lt;property id=&quot;20148&quot; value=&quot;5&quot;/&gt;&lt;property id=&quot;20300&quot; value=&quot;Slide 50 - &amp;quot;Rules for Scoring&amp;#x0D;&amp;#x0A;See Handout for Details&amp;quot;&quot;/&gt;&lt;property id=&quot;20307&quot; value=&quot;359&quot;/&gt;&lt;/object&gt;&lt;object type=&quot;3&quot; unique_id=&quot;67958&quot;&gt;&lt;property id=&quot;20148&quot; value=&quot;5&quot;/&gt;&lt;property id=&quot;20300&quot; value=&quot;Slide 51 - &amp;quot;Rules for Scoring&amp;#x0D;&amp;#x0A;See Handout for Details&amp;quot;&quot;/&gt;&lt;property id=&quot;20307&quot; value=&quot;360&quot;/&gt;&lt;/object&gt;&lt;object type=&quot;3&quot; unique_id=&quot;67959&quot;&gt;&lt;property id=&quot;20148&quot; value=&quot;5&quot;/&gt;&lt;property id=&quot;20300&quot; value=&quot;Slide 52 - &amp;quot;Rules for Scoring&amp;#x0D;&amp;#x0A;See Handout for Details&amp;quot;&quot;/&gt;&lt;property id=&quot;20307&quot; value=&quot;361&quot;/&gt;&lt;/object&gt;&lt;object type=&quot;3&quot; unique_id=&quot;67960&quot;&gt;&lt;property id=&quot;20148&quot; value=&quot;5&quot;/&gt;&lt;property id=&quot;20300&quot; value=&quot;Slide 53 - &amp;quot;Rules for Scoring&amp;#x0D;&amp;#x0A;See Handout for Details&amp;quot;&quot;/&gt;&lt;property id=&quot;20307&quot; value=&quot;362&quot;/&gt;&lt;/object&gt;&lt;object type=&quot;3&quot; unique_id=&quot;67961&quot;&gt;&lt;property id=&quot;20148&quot; value=&quot;5&quot;/&gt;&lt;property id=&quot;20300&quot; value=&quot;Slide 54 - &amp;quot;Rules for Scoring&amp;#x0D;&amp;#x0A;See Handout for Details&amp;quot;&quot;/&gt;&lt;property id=&quot;20307&quot; value=&quot;363&quot;/&gt;&lt;/object&gt;&lt;object type=&quot;3&quot; unique_id=&quot;67962&quot;&gt;&lt;property id=&quot;20148&quot; value=&quot;5&quot;/&gt;&lt;property id=&quot;20300&quot; value=&quot;Slide 55 - &amp;quot;Correct Writing Sequence &amp;quot;&quot;/&gt;&lt;property id=&quot;20307&quot; value=&quot;36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B6A5FA-AEDC-493D-A38F-607DB1F38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3495</Words>
  <Application>Microsoft Office PowerPoint</Application>
  <PresentationFormat>On-screen Show (4:3)</PresentationFormat>
  <Paragraphs>759</Paragraphs>
  <Slides>66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5" baseType="lpstr">
      <vt:lpstr>Arial</vt:lpstr>
      <vt:lpstr>Tw Cen MT</vt:lpstr>
      <vt:lpstr>Wingdings</vt:lpstr>
      <vt:lpstr>Wingdings 2</vt:lpstr>
      <vt:lpstr>Calibri</vt:lpstr>
      <vt:lpstr>Harlow Solid Italic</vt:lpstr>
      <vt:lpstr>Constantia</vt:lpstr>
      <vt:lpstr>Times New Roman</vt:lpstr>
      <vt:lpstr>AcademicPresentation1</vt:lpstr>
      <vt:lpstr>Specialized instruction in Written Expression: The challenges of Learning to Write </vt:lpstr>
      <vt:lpstr>Introductions</vt:lpstr>
      <vt:lpstr>Overview of the PDU</vt:lpstr>
      <vt:lpstr>Prerequisites </vt:lpstr>
      <vt:lpstr>Expectations </vt:lpstr>
      <vt:lpstr>Schedule </vt:lpstr>
      <vt:lpstr>Objectives</vt:lpstr>
      <vt:lpstr>National Assessment Data</vt:lpstr>
      <vt:lpstr>National Assessment Data</vt:lpstr>
      <vt:lpstr>National Assessment Data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Why Writing is so difficult!</vt:lpstr>
      <vt:lpstr>Simple View of Reading </vt:lpstr>
      <vt:lpstr>Model for Writing Instruction</vt:lpstr>
      <vt:lpstr>Simple View of Writing  </vt:lpstr>
      <vt:lpstr>Model for Writing Instruction</vt:lpstr>
      <vt:lpstr>Assessment for Writing </vt:lpstr>
      <vt:lpstr>Scoring the HWT Handwriting Screener </vt:lpstr>
      <vt:lpstr>Memory </vt:lpstr>
      <vt:lpstr>Memory </vt:lpstr>
      <vt:lpstr>Orientation  </vt:lpstr>
      <vt:lpstr>Placement  </vt:lpstr>
      <vt:lpstr>Sentence   </vt:lpstr>
      <vt:lpstr>Name    </vt:lpstr>
      <vt:lpstr>Other Concerns     </vt:lpstr>
      <vt:lpstr>On-line Scoring System </vt:lpstr>
      <vt:lpstr>Report </vt:lpstr>
      <vt:lpstr>Spelling Assessment </vt:lpstr>
      <vt:lpstr>WtW </vt:lpstr>
      <vt:lpstr>Grading a Spelling Inventory Practice </vt:lpstr>
      <vt:lpstr>Grading a Spelling Inventory </vt:lpstr>
      <vt:lpstr>Core Phonics </vt:lpstr>
      <vt:lpstr>Grammar and Composition  Assessment </vt:lpstr>
      <vt:lpstr>TMG</vt:lpstr>
      <vt:lpstr>TMG </vt:lpstr>
      <vt:lpstr>Determining the Correct Writing Sequence (CWS)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Correct Writing Sequence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30 Minute Lesson Plan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2011-12-28T16:04:36Z</dcterms:created>
  <dcterms:modified xsi:type="dcterms:W3CDTF">2012-10-16T18:48:18Z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